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Proxima Nova"/>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ProximaNova-bold.fntdata"/><Relationship Id="rId21" Type="http://schemas.openxmlformats.org/officeDocument/2006/relationships/slide" Target="slides/slide16.xml"/><Relationship Id="rId43" Type="http://schemas.openxmlformats.org/officeDocument/2006/relationships/font" Target="fonts/ProximaNova-regular.fntdata"/><Relationship Id="rId24" Type="http://schemas.openxmlformats.org/officeDocument/2006/relationships/slide" Target="slides/slide19.xml"/><Relationship Id="rId46" Type="http://schemas.openxmlformats.org/officeDocument/2006/relationships/font" Target="fonts/ProximaNova-boldItalic.fntdata"/><Relationship Id="rId23" Type="http://schemas.openxmlformats.org/officeDocument/2006/relationships/slide" Target="slides/slide18.xml"/><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a440fd0089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a440fd0089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a440fd0089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a440fd0089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a440fd008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a440fd008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a440fd0089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a440fd0089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440fd0089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a440fd0089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a440fd008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a440fd008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a440fd0089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a440fd0089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a440fd0089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a440fd0089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a440fd0089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a440fd0089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a44910e9da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a44910e9da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a3b9ba863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a3b9ba863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a440fd0089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a440fd0089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a44910e9da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a44910e9da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a440fd008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a440fd008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44910e9da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a44910e9da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440fd0089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440fd0089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a440fd0089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440fd0089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a440fd0089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a440fd0089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a44910e9da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a44910e9da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a44910e9da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a44910e9da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a44910e9da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a44910e9da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a440fd008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a440fd008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a44910e9da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a44910e9da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a44910e9da_4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a44910e9da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a44910e9da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a44910e9da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a44910e9da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a44910e9da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a44910e9da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a44910e9da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a44910e9da_4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a44910e9da_4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a44910e9da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a44910e9da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a44910e9da_4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a44910e9da_4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a440fd008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a440fd008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a440fd008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a440fd008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a440fd008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a440fd008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a440fd008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a440fd008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a440fd008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a440fd008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a440fd008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a440fd008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lgn="just">
              <a:lnSpc>
                <a:spcPct val="95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20.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41.png"/><Relationship Id="rId9" Type="http://schemas.openxmlformats.org/officeDocument/2006/relationships/image" Target="../media/image13.png"/><Relationship Id="rId5" Type="http://schemas.openxmlformats.org/officeDocument/2006/relationships/image" Target="../media/image27.png"/><Relationship Id="rId6" Type="http://schemas.openxmlformats.org/officeDocument/2006/relationships/image" Target="../media/image40.png"/><Relationship Id="rId7" Type="http://schemas.openxmlformats.org/officeDocument/2006/relationships/image" Target="../media/image31.png"/><Relationship Id="rId8"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42.png"/><Relationship Id="rId8"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45.png"/><Relationship Id="rId7"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a:t>SISTEMA DE </a:t>
            </a:r>
            <a:r>
              <a:rPr lang="es"/>
              <a:t>GESTIÓN</a:t>
            </a:r>
            <a:r>
              <a:rPr lang="es"/>
              <a:t> DE DESASTRES</a:t>
            </a:r>
            <a:endParaRPr/>
          </a:p>
        </p:txBody>
      </p:sp>
      <p:sp>
        <p:nvSpPr>
          <p:cNvPr id="60" name="Google Shape;60;p13"/>
          <p:cNvSpPr txBox="1"/>
          <p:nvPr>
            <p:ph idx="1" type="subTitle"/>
          </p:nvPr>
        </p:nvSpPr>
        <p:spPr>
          <a:xfrm>
            <a:off x="510450" y="3182325"/>
            <a:ext cx="8123100" cy="15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rPr>
              <a:t>Lawrence Ospina</a:t>
            </a:r>
            <a:endParaRPr sz="1300">
              <a:solidFill>
                <a:srgbClr val="FFFFFF"/>
              </a:solidFill>
            </a:endParaRPr>
          </a:p>
          <a:p>
            <a:pPr indent="0" lvl="0" marL="0" rtl="0" algn="l">
              <a:lnSpc>
                <a:spcPct val="80000"/>
              </a:lnSpc>
              <a:spcBef>
                <a:spcPts val="0"/>
              </a:spcBef>
              <a:spcAft>
                <a:spcPts val="0"/>
              </a:spcAft>
              <a:buNone/>
            </a:pPr>
            <a:r>
              <a:rPr lang="es" sz="1300">
                <a:solidFill>
                  <a:srgbClr val="FFFFFF"/>
                </a:solidFill>
              </a:rPr>
              <a:t>Santiago Aguirre</a:t>
            </a:r>
            <a:endParaRPr sz="1300">
              <a:solidFill>
                <a:srgbClr val="FFFFFF"/>
              </a:solidFill>
            </a:endParaRPr>
          </a:p>
          <a:p>
            <a:pPr indent="0" lvl="0" marL="0" rtl="0" algn="l">
              <a:lnSpc>
                <a:spcPct val="80000"/>
              </a:lnSpc>
              <a:spcBef>
                <a:spcPts val="0"/>
              </a:spcBef>
              <a:spcAft>
                <a:spcPts val="0"/>
              </a:spcAft>
              <a:buNone/>
            </a:pPr>
            <a:r>
              <a:rPr lang="es" sz="1300">
                <a:solidFill>
                  <a:srgbClr val="FFFFFF"/>
                </a:solidFill>
              </a:rPr>
              <a:t>Stefania Herrera</a:t>
            </a:r>
            <a:endParaRPr sz="1300">
              <a:solidFill>
                <a:srgbClr val="FFFFFF"/>
              </a:solidFill>
            </a:endParaRPr>
          </a:p>
          <a:p>
            <a:pPr indent="0" lvl="0" marL="0" rtl="0" algn="l">
              <a:lnSpc>
                <a:spcPct val="80000"/>
              </a:lnSpc>
              <a:spcBef>
                <a:spcPts val="0"/>
              </a:spcBef>
              <a:spcAft>
                <a:spcPts val="0"/>
              </a:spcAft>
              <a:buNone/>
            </a:pPr>
            <a:r>
              <a:t/>
            </a:r>
            <a:endParaRPr sz="1300">
              <a:solidFill>
                <a:srgbClr val="FFFFFF"/>
              </a:solidFill>
            </a:endParaRPr>
          </a:p>
          <a:p>
            <a:pPr indent="0" lvl="0" marL="0" rtl="0" algn="l">
              <a:lnSpc>
                <a:spcPct val="100000"/>
              </a:lnSpc>
              <a:spcBef>
                <a:spcPts val="0"/>
              </a:spcBef>
              <a:spcAft>
                <a:spcPts val="0"/>
              </a:spcAft>
              <a:buNone/>
            </a:pPr>
            <a:r>
              <a:rPr lang="es" sz="1300">
                <a:solidFill>
                  <a:srgbClr val="FFFFFF"/>
                </a:solidFill>
              </a:rPr>
              <a:t>Grupo 10: La Ilustre Cofradía de Tilines</a:t>
            </a:r>
            <a:endParaRPr sz="1300">
              <a:solidFill>
                <a:srgbClr val="FFFFFF"/>
              </a:solidFill>
            </a:endParaRPr>
          </a:p>
          <a:p>
            <a:pPr indent="0" lvl="0" marL="0" rtl="0" algn="l">
              <a:lnSpc>
                <a:spcPct val="100000"/>
              </a:lnSpc>
              <a:spcBef>
                <a:spcPts val="0"/>
              </a:spcBef>
              <a:spcAft>
                <a:spcPts val="0"/>
              </a:spcAft>
              <a:buNone/>
            </a:pPr>
            <a:r>
              <a:rPr lang="es" sz="1300">
                <a:solidFill>
                  <a:srgbClr val="FFFFFF"/>
                </a:solidFill>
              </a:rPr>
              <a:t>Alias:”Los Tilines”</a:t>
            </a:r>
            <a:endParaRPr sz="1300">
              <a:solidFill>
                <a:srgbClr val="FFFFFF"/>
              </a:solidFill>
            </a:endParaRPr>
          </a:p>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Administración (gestión de recursos)</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16" name="Google Shape;116;p22" title="Captura de pantalla 2025-11-15 180704.png"/>
          <p:cNvPicPr preferRelativeResize="0"/>
          <p:nvPr/>
        </p:nvPicPr>
        <p:blipFill rotWithShape="1">
          <a:blip r:embed="rId3">
            <a:alphaModFix/>
          </a:blip>
          <a:srcRect b="74661" l="0" r="0" t="0"/>
          <a:stretch/>
        </p:blipFill>
        <p:spPr>
          <a:xfrm>
            <a:off x="394425" y="960825"/>
            <a:ext cx="6515701" cy="981275"/>
          </a:xfrm>
          <a:prstGeom prst="rect">
            <a:avLst/>
          </a:prstGeom>
          <a:noFill/>
          <a:ln>
            <a:noFill/>
          </a:ln>
        </p:spPr>
      </p:pic>
      <p:pic>
        <p:nvPicPr>
          <p:cNvPr id="117" name="Google Shape;117;p22"/>
          <p:cNvPicPr preferRelativeResize="0"/>
          <p:nvPr/>
        </p:nvPicPr>
        <p:blipFill>
          <a:blip r:embed="rId4">
            <a:alphaModFix/>
          </a:blip>
          <a:stretch>
            <a:fillRect/>
          </a:stretch>
        </p:blipFill>
        <p:spPr>
          <a:xfrm>
            <a:off x="394425" y="2065625"/>
            <a:ext cx="6515697" cy="2896599"/>
          </a:xfrm>
          <a:prstGeom prst="rect">
            <a:avLst/>
          </a:prstGeom>
          <a:noFill/>
          <a:ln>
            <a:noFill/>
          </a:ln>
        </p:spPr>
      </p:pic>
      <p:sp>
        <p:nvSpPr>
          <p:cNvPr id="118" name="Google Shape;118;p22"/>
          <p:cNvSpPr txBox="1"/>
          <p:nvPr/>
        </p:nvSpPr>
        <p:spPr>
          <a:xfrm>
            <a:off x="7035925" y="960825"/>
            <a:ext cx="1887000" cy="39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Dentro de la pestaña de recursos se </a:t>
            </a:r>
            <a:r>
              <a:rPr lang="es" sz="1300">
                <a:solidFill>
                  <a:srgbClr val="FFFFFF"/>
                </a:solidFill>
                <a:latin typeface="Proxima Nova"/>
                <a:ea typeface="Proxima Nova"/>
                <a:cs typeface="Proxima Nova"/>
                <a:sym typeface="Proxima Nova"/>
              </a:rPr>
              <a:t>encuentra</a:t>
            </a:r>
            <a:r>
              <a:rPr lang="es" sz="1300">
                <a:solidFill>
                  <a:srgbClr val="FFFFFF"/>
                </a:solidFill>
                <a:latin typeface="Proxima Nova"/>
                <a:ea typeface="Proxima Nova"/>
                <a:cs typeface="Proxima Nova"/>
                <a:sym typeface="Proxima Nova"/>
              </a:rPr>
              <a:t> la información listada de los recursos por zona y otra lista con la información de los equipos de rescate.</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pueden asignar recursos y equipos de rescate.</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Administración (gestión de equipos de rescate)</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24" name="Google Shape;124;p23" title="Captura de pantalla 2025-11-15 180704.png"/>
          <p:cNvPicPr preferRelativeResize="0"/>
          <p:nvPr/>
        </p:nvPicPr>
        <p:blipFill rotWithShape="1">
          <a:blip r:embed="rId3">
            <a:alphaModFix/>
          </a:blip>
          <a:srcRect b="74661" l="0" r="0" t="0"/>
          <a:stretch/>
        </p:blipFill>
        <p:spPr>
          <a:xfrm>
            <a:off x="394425" y="960825"/>
            <a:ext cx="8346652" cy="981275"/>
          </a:xfrm>
          <a:prstGeom prst="rect">
            <a:avLst/>
          </a:prstGeom>
          <a:noFill/>
          <a:ln>
            <a:noFill/>
          </a:ln>
        </p:spPr>
      </p:pic>
      <p:pic>
        <p:nvPicPr>
          <p:cNvPr id="125" name="Google Shape;125;p23"/>
          <p:cNvPicPr preferRelativeResize="0"/>
          <p:nvPr/>
        </p:nvPicPr>
        <p:blipFill>
          <a:blip r:embed="rId4">
            <a:alphaModFix/>
          </a:blip>
          <a:stretch>
            <a:fillRect/>
          </a:stretch>
        </p:blipFill>
        <p:spPr>
          <a:xfrm>
            <a:off x="394425" y="2066700"/>
            <a:ext cx="8346652" cy="2813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29" name="Shape 129"/>
        <p:cNvGrpSpPr/>
        <p:nvPr/>
      </p:nvGrpSpPr>
      <p:grpSpPr>
        <a:xfrm>
          <a:off x="0" y="0"/>
          <a:ext cx="0" cy="0"/>
          <a:chOff x="0" y="0"/>
          <a:chExt cx="0" cy="0"/>
        </a:xfrm>
      </p:grpSpPr>
      <p:sp>
        <p:nvSpPr>
          <p:cNvPr id="130" name="Google Shape;130;p24"/>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rutas (para gestión de rutas y </a:t>
            </a:r>
            <a:r>
              <a:rPr lang="es">
                <a:solidFill>
                  <a:srgbClr val="FFFFFF"/>
                </a:solidFill>
              </a:rPr>
              <a:t>evacuaciones</a:t>
            </a:r>
            <a:r>
              <a:rPr lang="es">
                <a:solidFill>
                  <a:srgbClr val="FFFFFF"/>
                </a:solidFill>
              </a:rPr>
              <a:t>)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31" name="Google Shape;131;p24"/>
          <p:cNvPicPr preferRelativeResize="0"/>
          <p:nvPr/>
        </p:nvPicPr>
        <p:blipFill>
          <a:blip r:embed="rId3">
            <a:alphaModFix/>
          </a:blip>
          <a:stretch>
            <a:fillRect/>
          </a:stretch>
        </p:blipFill>
        <p:spPr>
          <a:xfrm>
            <a:off x="265225" y="1832275"/>
            <a:ext cx="5782249" cy="2956350"/>
          </a:xfrm>
          <a:prstGeom prst="rect">
            <a:avLst/>
          </a:prstGeom>
          <a:noFill/>
          <a:ln>
            <a:noFill/>
          </a:ln>
        </p:spPr>
      </p:pic>
      <p:pic>
        <p:nvPicPr>
          <p:cNvPr id="132" name="Google Shape;132;p24"/>
          <p:cNvPicPr preferRelativeResize="0"/>
          <p:nvPr/>
        </p:nvPicPr>
        <p:blipFill>
          <a:blip r:embed="rId4">
            <a:alphaModFix/>
          </a:blip>
          <a:stretch>
            <a:fillRect/>
          </a:stretch>
        </p:blipFill>
        <p:spPr>
          <a:xfrm>
            <a:off x="265225" y="1023750"/>
            <a:ext cx="5782248" cy="724950"/>
          </a:xfrm>
          <a:prstGeom prst="rect">
            <a:avLst/>
          </a:prstGeom>
          <a:noFill/>
          <a:ln>
            <a:noFill/>
          </a:ln>
        </p:spPr>
      </p:pic>
      <p:sp>
        <p:nvSpPr>
          <p:cNvPr id="133" name="Google Shape;133;p24"/>
          <p:cNvSpPr txBox="1"/>
          <p:nvPr/>
        </p:nvSpPr>
        <p:spPr>
          <a:xfrm>
            <a:off x="6200225" y="1004625"/>
            <a:ext cx="2722800" cy="3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la gestión de rutas se muestra en la pestaña de Rutas un listado con los datos de cada ruta (id, origen, destino, distancia, estado) los cuales hacen parte también de la información del digrafo.</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37" name="Shape 137"/>
        <p:cNvGrpSpPr/>
        <p:nvPr/>
      </p:nvGrpSpPr>
      <p:grpSpPr>
        <a:xfrm>
          <a:off x="0" y="0"/>
          <a:ext cx="0" cy="0"/>
          <a:chOff x="0" y="0"/>
          <a:chExt cx="0" cy="0"/>
        </a:xfrm>
      </p:grpSpPr>
      <p:sp>
        <p:nvSpPr>
          <p:cNvPr id="138" name="Google Shape;138;p25"/>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Panel de rutas (para gestión de rutas y </a:t>
            </a:r>
            <a:r>
              <a:rPr lang="es">
                <a:solidFill>
                  <a:srgbClr val="FFFFFF"/>
                </a:solidFill>
              </a:rPr>
              <a:t>evacuaciones</a:t>
            </a:r>
            <a:r>
              <a:rPr lang="es">
                <a:solidFill>
                  <a:srgbClr val="FFFFFF"/>
                </a:solidFill>
              </a:rPr>
              <a:t>)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39" name="Google Shape;139;p25"/>
          <p:cNvPicPr preferRelativeResize="0"/>
          <p:nvPr/>
        </p:nvPicPr>
        <p:blipFill>
          <a:blip r:embed="rId3">
            <a:alphaModFix/>
          </a:blip>
          <a:stretch>
            <a:fillRect/>
          </a:stretch>
        </p:blipFill>
        <p:spPr>
          <a:xfrm>
            <a:off x="339275" y="1036925"/>
            <a:ext cx="5744799" cy="3637375"/>
          </a:xfrm>
          <a:prstGeom prst="rect">
            <a:avLst/>
          </a:prstGeom>
          <a:noFill/>
          <a:ln>
            <a:noFill/>
          </a:ln>
        </p:spPr>
      </p:pic>
      <p:sp>
        <p:nvSpPr>
          <p:cNvPr id="140" name="Google Shape;140;p25"/>
          <p:cNvSpPr txBox="1"/>
          <p:nvPr/>
        </p:nvSpPr>
        <p:spPr>
          <a:xfrm>
            <a:off x="6263125" y="1085500"/>
            <a:ext cx="2722800" cy="3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la gestión de evacuaciones, se muestra un listado en la pestaña de Evacuaciones con toda la información de cada una, y se organizan por medio de una cola de prioridad.</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265225" y="257675"/>
            <a:ext cx="8520600" cy="55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Estadísticas </a:t>
            </a:r>
            <a:r>
              <a:rPr lang="es">
                <a:solidFill>
                  <a:schemeClr val="lt1"/>
                </a:solidFill>
              </a:rPr>
              <a:t>(gráficas)</a:t>
            </a:r>
            <a:endParaRPr>
              <a:solidFill>
                <a:srgbClr val="FFFFFF"/>
              </a:solidFill>
            </a:endParaRPr>
          </a:p>
        </p:txBody>
      </p:sp>
      <p:pic>
        <p:nvPicPr>
          <p:cNvPr id="146" name="Google Shape;146;p26"/>
          <p:cNvPicPr preferRelativeResize="0"/>
          <p:nvPr/>
        </p:nvPicPr>
        <p:blipFill>
          <a:blip r:embed="rId3">
            <a:alphaModFix/>
          </a:blip>
          <a:stretch>
            <a:fillRect/>
          </a:stretch>
        </p:blipFill>
        <p:spPr>
          <a:xfrm>
            <a:off x="265225" y="830375"/>
            <a:ext cx="5890175" cy="985775"/>
          </a:xfrm>
          <a:prstGeom prst="rect">
            <a:avLst/>
          </a:prstGeom>
          <a:noFill/>
          <a:ln>
            <a:noFill/>
          </a:ln>
        </p:spPr>
      </p:pic>
      <p:pic>
        <p:nvPicPr>
          <p:cNvPr id="147" name="Google Shape;147;p26"/>
          <p:cNvPicPr preferRelativeResize="0"/>
          <p:nvPr/>
        </p:nvPicPr>
        <p:blipFill>
          <a:blip r:embed="rId4">
            <a:alphaModFix/>
          </a:blip>
          <a:stretch>
            <a:fillRect/>
          </a:stretch>
        </p:blipFill>
        <p:spPr>
          <a:xfrm>
            <a:off x="265225" y="1965500"/>
            <a:ext cx="5890176" cy="2820475"/>
          </a:xfrm>
          <a:prstGeom prst="rect">
            <a:avLst/>
          </a:prstGeom>
          <a:noFill/>
          <a:ln>
            <a:noFill/>
          </a:ln>
        </p:spPr>
      </p:pic>
      <p:sp>
        <p:nvSpPr>
          <p:cNvPr id="148" name="Google Shape;148;p26"/>
          <p:cNvSpPr txBox="1"/>
          <p:nvPr/>
        </p:nvSpPr>
        <p:spPr>
          <a:xfrm>
            <a:off x="6265950" y="808700"/>
            <a:ext cx="2698800" cy="3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Dentro de la pestaña de Dashboard, se muestran dos gráficas estadísticas que muestran la cantidad de recursos por tipo y la cantidad de evacuaciones por prioridad respectivamente.</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52" name="Shape 152"/>
        <p:cNvGrpSpPr/>
        <p:nvPr/>
      </p:nvGrpSpPr>
      <p:grpSpPr>
        <a:xfrm>
          <a:off x="0" y="0"/>
          <a:ext cx="0" cy="0"/>
          <a:chOff x="0" y="0"/>
          <a:chExt cx="0" cy="0"/>
        </a:xfrm>
      </p:grpSpPr>
      <p:sp>
        <p:nvSpPr>
          <p:cNvPr id="153" name="Google Shape;153;p27"/>
          <p:cNvSpPr txBox="1"/>
          <p:nvPr>
            <p:ph type="title"/>
          </p:nvPr>
        </p:nvSpPr>
        <p:spPr>
          <a:xfrm>
            <a:off x="265225" y="25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Estadísticas (reportes)  </a:t>
            </a:r>
            <a:endParaRPr>
              <a:solidFill>
                <a:srgbClr val="FFFFFF"/>
              </a:solidFill>
            </a:endParaRPr>
          </a:p>
        </p:txBody>
      </p:sp>
      <p:pic>
        <p:nvPicPr>
          <p:cNvPr id="154" name="Google Shape;154;p27"/>
          <p:cNvPicPr preferRelativeResize="0"/>
          <p:nvPr/>
        </p:nvPicPr>
        <p:blipFill rotWithShape="1">
          <a:blip r:embed="rId3">
            <a:alphaModFix/>
          </a:blip>
          <a:srcRect b="53846" l="0" r="0" t="0"/>
          <a:stretch/>
        </p:blipFill>
        <p:spPr>
          <a:xfrm>
            <a:off x="356150" y="830375"/>
            <a:ext cx="8429673" cy="454975"/>
          </a:xfrm>
          <a:prstGeom prst="rect">
            <a:avLst/>
          </a:prstGeom>
          <a:noFill/>
          <a:ln>
            <a:noFill/>
          </a:ln>
        </p:spPr>
      </p:pic>
      <p:sp>
        <p:nvSpPr>
          <p:cNvPr id="155" name="Google Shape;155;p27"/>
          <p:cNvSpPr/>
          <p:nvPr/>
        </p:nvSpPr>
        <p:spPr>
          <a:xfrm>
            <a:off x="5988325" y="871350"/>
            <a:ext cx="1010400" cy="414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56" name="Google Shape;156;p27"/>
          <p:cNvPicPr preferRelativeResize="0"/>
          <p:nvPr/>
        </p:nvPicPr>
        <p:blipFill>
          <a:blip r:embed="rId4">
            <a:alphaModFix/>
          </a:blip>
          <a:stretch>
            <a:fillRect/>
          </a:stretch>
        </p:blipFill>
        <p:spPr>
          <a:xfrm>
            <a:off x="356150" y="1621725"/>
            <a:ext cx="2624453" cy="3200400"/>
          </a:xfrm>
          <a:prstGeom prst="rect">
            <a:avLst/>
          </a:prstGeom>
          <a:noFill/>
          <a:ln>
            <a:noFill/>
          </a:ln>
        </p:spPr>
      </p:pic>
      <p:pic>
        <p:nvPicPr>
          <p:cNvPr id="157" name="Google Shape;157;p27"/>
          <p:cNvPicPr preferRelativeResize="0"/>
          <p:nvPr/>
        </p:nvPicPr>
        <p:blipFill>
          <a:blip r:embed="rId5">
            <a:alphaModFix/>
          </a:blip>
          <a:stretch>
            <a:fillRect/>
          </a:stretch>
        </p:blipFill>
        <p:spPr>
          <a:xfrm>
            <a:off x="3155650" y="1621725"/>
            <a:ext cx="2645164" cy="3200399"/>
          </a:xfrm>
          <a:prstGeom prst="rect">
            <a:avLst/>
          </a:prstGeom>
          <a:noFill/>
          <a:ln>
            <a:noFill/>
          </a:ln>
        </p:spPr>
      </p:pic>
      <p:sp>
        <p:nvSpPr>
          <p:cNvPr id="158" name="Google Shape;158;p27"/>
          <p:cNvSpPr txBox="1"/>
          <p:nvPr/>
        </p:nvSpPr>
        <p:spPr>
          <a:xfrm>
            <a:off x="6079425" y="1716150"/>
            <a:ext cx="2706300" cy="29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FFFFF"/>
                </a:solidFill>
                <a:latin typeface="Proxima Nova"/>
                <a:ea typeface="Proxima Nova"/>
                <a:cs typeface="Proxima Nova"/>
                <a:sym typeface="Proxima Nova"/>
              </a:rPr>
              <a:t>Al presionar el botón del </a:t>
            </a:r>
            <a:r>
              <a:rPr lang="es" sz="1700">
                <a:solidFill>
                  <a:srgbClr val="FFFFFF"/>
                </a:solidFill>
                <a:latin typeface="Proxima Nova"/>
                <a:ea typeface="Proxima Nova"/>
                <a:cs typeface="Proxima Nova"/>
                <a:sym typeface="Proxima Nova"/>
              </a:rPr>
              <a:t>rectángulo</a:t>
            </a:r>
            <a:r>
              <a:rPr lang="es" sz="1700">
                <a:solidFill>
                  <a:srgbClr val="FFFFFF"/>
                </a:solidFill>
                <a:latin typeface="Proxima Nova"/>
                <a:ea typeface="Proxima Nova"/>
                <a:cs typeface="Proxima Nova"/>
                <a:sym typeface="Proxima Nova"/>
              </a:rPr>
              <a:t> rojo, se genera un reporte en pdf con los detalles de las </a:t>
            </a:r>
            <a:r>
              <a:rPr lang="es" sz="1700">
                <a:solidFill>
                  <a:srgbClr val="FFFFFF"/>
                </a:solidFill>
                <a:latin typeface="Proxima Nova"/>
                <a:ea typeface="Proxima Nova"/>
                <a:cs typeface="Proxima Nova"/>
                <a:sym typeface="Proxima Nova"/>
              </a:rPr>
              <a:t>estadísticas</a:t>
            </a:r>
            <a:r>
              <a:rPr lang="es" sz="1700">
                <a:solidFill>
                  <a:srgbClr val="FFFFFF"/>
                </a:solidFill>
                <a:latin typeface="Proxima Nova"/>
                <a:ea typeface="Proxima Nova"/>
                <a:cs typeface="Proxima Nova"/>
                <a:sym typeface="Proxima Nova"/>
              </a:rPr>
              <a:t> e información de evacuaciones.</a:t>
            </a:r>
            <a:endParaRPr sz="17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700">
                <a:solidFill>
                  <a:srgbClr val="FFFFFF"/>
                </a:solidFill>
                <a:latin typeface="Proxima Nova"/>
                <a:ea typeface="Proxima Nova"/>
                <a:cs typeface="Proxima Nova"/>
                <a:sym typeface="Proxima Nova"/>
              </a:rPr>
              <a:t>Formato del reporte generado (en archivo pdf)</a:t>
            </a:r>
            <a:endParaRPr sz="1700">
              <a:solidFill>
                <a:srgbClr val="FFFFFF"/>
              </a:solidFill>
              <a:latin typeface="Proxima Nova"/>
              <a:ea typeface="Proxima Nova"/>
              <a:cs typeface="Proxima Nova"/>
              <a:sym typeface="Proxima Nova"/>
            </a:endParaRPr>
          </a:p>
        </p:txBody>
      </p:sp>
      <p:cxnSp>
        <p:nvCxnSpPr>
          <p:cNvPr id="159" name="Google Shape;159;p27"/>
          <p:cNvCxnSpPr/>
          <p:nvPr/>
        </p:nvCxnSpPr>
        <p:spPr>
          <a:xfrm flipH="1" rot="10800000">
            <a:off x="5955525" y="3821500"/>
            <a:ext cx="202200" cy="1155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7"/>
          <p:cNvSpPr/>
          <p:nvPr/>
        </p:nvSpPr>
        <p:spPr>
          <a:xfrm>
            <a:off x="265225" y="1522075"/>
            <a:ext cx="5671200" cy="3434700"/>
          </a:xfrm>
          <a:prstGeom prst="roundRect">
            <a:avLst>
              <a:gd fmla="val 8859"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Proxima Nova"/>
              <a:ea typeface="Proxima Nova"/>
              <a:cs typeface="Proxima Nova"/>
              <a:sym typeface="Proxima Nova"/>
            </a:endParaRPr>
          </a:p>
        </p:txBody>
      </p:sp>
      <p:sp>
        <p:nvSpPr>
          <p:cNvPr id="161" name="Google Shape;161;p27"/>
          <p:cNvSpPr/>
          <p:nvPr/>
        </p:nvSpPr>
        <p:spPr>
          <a:xfrm>
            <a:off x="6157725" y="3508750"/>
            <a:ext cx="2461500" cy="741000"/>
          </a:xfrm>
          <a:prstGeom prst="roundRect">
            <a:avLst>
              <a:gd fmla="val 8859" name="adj"/>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Proxima Nova"/>
              <a:ea typeface="Proxima Nova"/>
              <a:cs typeface="Proxima Nova"/>
              <a:sym typeface="Proxima Nova"/>
            </a:endParaRPr>
          </a:p>
        </p:txBody>
      </p:sp>
      <p:cxnSp>
        <p:nvCxnSpPr>
          <p:cNvPr id="162" name="Google Shape;162;p27"/>
          <p:cNvCxnSpPr>
            <a:stCxn id="155" idx="2"/>
          </p:cNvCxnSpPr>
          <p:nvPr/>
        </p:nvCxnSpPr>
        <p:spPr>
          <a:xfrm>
            <a:off x="6493525" y="1285350"/>
            <a:ext cx="900" cy="5157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66" name="Shape 166"/>
        <p:cNvGrpSpPr/>
        <p:nvPr/>
      </p:nvGrpSpPr>
      <p:grpSpPr>
        <a:xfrm>
          <a:off x="0" y="0"/>
          <a:ext cx="0" cy="0"/>
          <a:chOff x="0" y="0"/>
          <a:chExt cx="0" cy="0"/>
        </a:xfrm>
      </p:grpSpPr>
      <p:sp>
        <p:nvSpPr>
          <p:cNvPr id="167" name="Google Shape;167;p28"/>
          <p:cNvSpPr txBox="1"/>
          <p:nvPr>
            <p:ph type="title"/>
          </p:nvPr>
        </p:nvSpPr>
        <p:spPr>
          <a:xfrm>
            <a:off x="265225" y="25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Mapa interactivo (digrafo)</a:t>
            </a:r>
            <a:r>
              <a:rPr lang="es">
                <a:solidFill>
                  <a:srgbClr val="FFFFFF"/>
                </a:solidFill>
              </a:rPr>
              <a:t> </a:t>
            </a:r>
            <a:endParaRPr>
              <a:solidFill>
                <a:srgbClr val="FFFFFF"/>
              </a:solidFill>
            </a:endParaRPr>
          </a:p>
        </p:txBody>
      </p:sp>
      <p:pic>
        <p:nvPicPr>
          <p:cNvPr id="168" name="Google Shape;168;p28"/>
          <p:cNvPicPr preferRelativeResize="0"/>
          <p:nvPr/>
        </p:nvPicPr>
        <p:blipFill>
          <a:blip r:embed="rId3">
            <a:alphaModFix/>
          </a:blip>
          <a:stretch>
            <a:fillRect/>
          </a:stretch>
        </p:blipFill>
        <p:spPr>
          <a:xfrm>
            <a:off x="356150" y="830375"/>
            <a:ext cx="6496298" cy="985775"/>
          </a:xfrm>
          <a:prstGeom prst="rect">
            <a:avLst/>
          </a:prstGeom>
          <a:noFill/>
          <a:ln>
            <a:noFill/>
          </a:ln>
        </p:spPr>
      </p:pic>
      <p:pic>
        <p:nvPicPr>
          <p:cNvPr id="169" name="Google Shape;169;p28" title="Captura de pantalla 2025-11-15 182837.png"/>
          <p:cNvPicPr preferRelativeResize="0"/>
          <p:nvPr/>
        </p:nvPicPr>
        <p:blipFill>
          <a:blip r:embed="rId4">
            <a:alphaModFix/>
          </a:blip>
          <a:stretch>
            <a:fillRect/>
          </a:stretch>
        </p:blipFill>
        <p:spPr>
          <a:xfrm>
            <a:off x="356150" y="1968550"/>
            <a:ext cx="6496301" cy="3022551"/>
          </a:xfrm>
          <a:prstGeom prst="rect">
            <a:avLst/>
          </a:prstGeom>
          <a:noFill/>
          <a:ln>
            <a:noFill/>
          </a:ln>
        </p:spPr>
      </p:pic>
      <p:sp>
        <p:nvSpPr>
          <p:cNvPr id="170" name="Google Shape;170;p28"/>
          <p:cNvSpPr txBox="1"/>
          <p:nvPr/>
        </p:nvSpPr>
        <p:spPr>
          <a:xfrm>
            <a:off x="6982000" y="797150"/>
            <a:ext cx="2016000" cy="41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En el dashboard se muestra un mapa del mundo</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donde se </a:t>
            </a:r>
            <a:r>
              <a:rPr lang="es" sz="1300">
                <a:solidFill>
                  <a:srgbClr val="FFFFFF"/>
                </a:solidFill>
                <a:latin typeface="Proxima Nova"/>
                <a:ea typeface="Proxima Nova"/>
                <a:cs typeface="Proxima Nova"/>
                <a:sym typeface="Proxima Nova"/>
              </a:rPr>
              <a:t>encuentran</a:t>
            </a:r>
            <a:r>
              <a:rPr lang="es" sz="1300">
                <a:solidFill>
                  <a:srgbClr val="FFFFFF"/>
                </a:solidFill>
                <a:latin typeface="Proxima Nova"/>
                <a:ea typeface="Proxima Nova"/>
                <a:cs typeface="Proxima Nova"/>
                <a:sym typeface="Proxima Nova"/>
              </a:rPr>
              <a:t> ubicadas las zonas afectadas  y se conectan por medio de direcciones verdes, formando un digrafo.</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puede mover libremente el mapa y al dar click en una zona o dirección se muestra una pestaña con la información que les corresponda.</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800">
                <a:solidFill>
                  <a:srgbClr val="FFFFFF"/>
                </a:solidFill>
                <a:latin typeface="Proxima Nova"/>
                <a:ea typeface="Proxima Nova"/>
                <a:cs typeface="Proxima Nova"/>
                <a:sym typeface="Proxima Nova"/>
              </a:rPr>
              <a:t> </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74" name="Shape 174"/>
        <p:cNvGrpSpPr/>
        <p:nvPr/>
      </p:nvGrpSpPr>
      <p:grpSpPr>
        <a:xfrm>
          <a:off x="0" y="0"/>
          <a:ext cx="0" cy="0"/>
          <a:chOff x="0" y="0"/>
          <a:chExt cx="0" cy="0"/>
        </a:xfrm>
      </p:grpSpPr>
      <p:sp>
        <p:nvSpPr>
          <p:cNvPr id="175" name="Google Shape;175;p29"/>
          <p:cNvSpPr txBox="1"/>
          <p:nvPr>
            <p:ph type="title"/>
          </p:nvPr>
        </p:nvSpPr>
        <p:spPr>
          <a:xfrm>
            <a:off x="265225" y="257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Extra (usuarios)</a:t>
            </a:r>
            <a:endParaRPr>
              <a:solidFill>
                <a:srgbClr val="FFFFFF"/>
              </a:solidFill>
            </a:endParaRPr>
          </a:p>
        </p:txBody>
      </p:sp>
      <p:sp>
        <p:nvSpPr>
          <p:cNvPr id="176" name="Google Shape;176;p29"/>
          <p:cNvSpPr txBox="1"/>
          <p:nvPr/>
        </p:nvSpPr>
        <p:spPr>
          <a:xfrm>
            <a:off x="6982000" y="797150"/>
            <a:ext cx="1926600" cy="3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En la última pestaña Usuarios, se muestra un listado con la información de cada uno de los que se encuentran registrados en el sistema, se puede registrar un nuevo usuario desde ahí.</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800">
                <a:solidFill>
                  <a:srgbClr val="FFFFFF"/>
                </a:solidFill>
                <a:latin typeface="Proxima Nova"/>
                <a:ea typeface="Proxima Nova"/>
                <a:cs typeface="Proxima Nova"/>
                <a:sym typeface="Proxima Nova"/>
              </a:rPr>
              <a:t> </a:t>
            </a:r>
            <a:endParaRPr sz="1800">
              <a:solidFill>
                <a:srgbClr val="FFFFFF"/>
              </a:solidFill>
              <a:latin typeface="Proxima Nova"/>
              <a:ea typeface="Proxima Nova"/>
              <a:cs typeface="Proxima Nova"/>
              <a:sym typeface="Proxima Nova"/>
            </a:endParaRPr>
          </a:p>
        </p:txBody>
      </p:sp>
      <p:pic>
        <p:nvPicPr>
          <p:cNvPr id="177" name="Google Shape;177;p29"/>
          <p:cNvPicPr preferRelativeResize="0"/>
          <p:nvPr/>
        </p:nvPicPr>
        <p:blipFill>
          <a:blip r:embed="rId3">
            <a:alphaModFix/>
          </a:blip>
          <a:stretch>
            <a:fillRect/>
          </a:stretch>
        </p:blipFill>
        <p:spPr>
          <a:xfrm>
            <a:off x="385425" y="1010450"/>
            <a:ext cx="6146674" cy="3457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81" name="Shape 181"/>
        <p:cNvGrpSpPr/>
        <p:nvPr/>
      </p:nvGrpSpPr>
      <p:grpSpPr>
        <a:xfrm>
          <a:off x="0" y="0"/>
          <a:ext cx="0" cy="0"/>
          <a:chOff x="0" y="0"/>
          <a:chExt cx="0" cy="0"/>
        </a:xfrm>
      </p:grpSpPr>
      <p:sp>
        <p:nvSpPr>
          <p:cNvPr id="182" name="Google Shape;182;p30"/>
          <p:cNvSpPr txBox="1"/>
          <p:nvPr>
            <p:ph type="title"/>
          </p:nvPr>
        </p:nvSpPr>
        <p:spPr>
          <a:xfrm>
            <a:off x="196675" y="296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466">
                <a:solidFill>
                  <a:srgbClr val="FFFFFF"/>
                </a:solidFill>
              </a:rPr>
              <a:t>Funcionalidades </a:t>
            </a:r>
            <a:r>
              <a:rPr lang="es" sz="3466">
                <a:solidFill>
                  <a:srgbClr val="FFFFFF"/>
                </a:solidFill>
              </a:rPr>
              <a:t>específicas</a:t>
            </a:r>
            <a:r>
              <a:rPr lang="es" sz="3466">
                <a:solidFill>
                  <a:srgbClr val="FFFFFF"/>
                </a:solidFill>
              </a:rPr>
              <a:t> </a:t>
            </a:r>
            <a:r>
              <a:rPr lang="es">
                <a:solidFill>
                  <a:srgbClr val="FFFFFF"/>
                </a:solidFill>
              </a:rPr>
              <a:t> </a:t>
            </a:r>
            <a:endParaRPr sz="1688">
              <a:solidFill>
                <a:srgbClr val="FFFFFF"/>
              </a:solidFill>
            </a:endParaRPr>
          </a:p>
          <a:p>
            <a:pPr indent="0" lvl="0" marL="0" rtl="0" algn="l">
              <a:spcBef>
                <a:spcPts val="0"/>
              </a:spcBef>
              <a:spcAft>
                <a:spcPts val="0"/>
              </a:spcAft>
              <a:buNone/>
            </a:pPr>
            <a:r>
              <a:t/>
            </a:r>
            <a:endParaRPr sz="1688">
              <a:solidFill>
                <a:srgbClr val="FFFFFF"/>
              </a:solidFill>
            </a:endParaRPr>
          </a:p>
        </p:txBody>
      </p:sp>
      <p:pic>
        <p:nvPicPr>
          <p:cNvPr id="183" name="Google Shape;183;p30"/>
          <p:cNvPicPr preferRelativeResize="0"/>
          <p:nvPr/>
        </p:nvPicPr>
        <p:blipFill>
          <a:blip r:embed="rId3">
            <a:alphaModFix/>
          </a:blip>
          <a:stretch>
            <a:fillRect/>
          </a:stretch>
        </p:blipFill>
        <p:spPr>
          <a:xfrm>
            <a:off x="2789425" y="1232875"/>
            <a:ext cx="2856625" cy="347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87" name="Shape 187"/>
        <p:cNvGrpSpPr/>
        <p:nvPr/>
      </p:nvGrpSpPr>
      <p:grpSpPr>
        <a:xfrm>
          <a:off x="0" y="0"/>
          <a:ext cx="0" cy="0"/>
          <a:chOff x="0" y="0"/>
          <a:chExt cx="0" cy="0"/>
        </a:xfrm>
      </p:grpSpPr>
      <p:sp>
        <p:nvSpPr>
          <p:cNvPr id="188" name="Google Shape;188;p31"/>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189" name="Google Shape;189;p31"/>
          <p:cNvSpPr txBox="1"/>
          <p:nvPr/>
        </p:nvSpPr>
        <p:spPr>
          <a:xfrm>
            <a:off x="7062225" y="831875"/>
            <a:ext cx="1875600" cy="3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En el login, el servlet recibe email y password en JSON, verifica las credenciales con el sistema, y si son correctas crea una sesión con los datos del usuario y devuelve un JSON de éxito; si no, responde que las credenciales son incorrectas.</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Descripción General</a:t>
            </a:r>
            <a:endParaRPr>
              <a:solidFill>
                <a:srgbClr val="FFFFFF"/>
              </a:solidFill>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95000"/>
              </a:lnSpc>
              <a:spcBef>
                <a:spcPts val="1200"/>
              </a:spcBef>
              <a:spcAft>
                <a:spcPts val="0"/>
              </a:spcAft>
              <a:buSzPts val="688"/>
              <a:buNone/>
            </a:pPr>
            <a:r>
              <a:rPr lang="es" sz="1350">
                <a:solidFill>
                  <a:srgbClr val="FFFFFF"/>
                </a:solidFill>
              </a:rPr>
              <a:t>El proyecto consiste en desarrollar un sistema para gestionar la respuesta ante desastres naturales, modelando el flujo de recursos, personas y equipos entre distintas ubicaciones afectadas. El sistema debe permitir simular la evacuación de personas, la distribución de recursos, la asignación de equipos de rescate y la gestión de rutas de transporte entre zonas afectadas.</a:t>
            </a:r>
            <a:endParaRPr sz="1350">
              <a:solidFill>
                <a:srgbClr val="FFFFFF"/>
              </a:solidFill>
            </a:endParaRPr>
          </a:p>
          <a:p>
            <a:pPr indent="0" lvl="0" marL="0" rtl="0" algn="just">
              <a:lnSpc>
                <a:spcPct val="95000"/>
              </a:lnSpc>
              <a:spcBef>
                <a:spcPts val="1200"/>
              </a:spcBef>
              <a:spcAft>
                <a:spcPts val="0"/>
              </a:spcAft>
              <a:buSzPts val="688"/>
              <a:buNone/>
            </a:pPr>
            <a:r>
              <a:rPr lang="es" sz="1350">
                <a:solidFill>
                  <a:srgbClr val="FFFFFF"/>
                </a:solidFill>
              </a:rPr>
              <a:t>Las ubicaciones afectadas (como ciudades, refugios y centros de ayuda) serán representadas como nodos en un grafo dirigido. Las aristas del grafo representarán las rutas de transporte entre estas ubicaciones. El sistema debe optimizar la asignación de recursos y la programación de las rutas mediante el uso de algoritmos de caminos más cortos y de distribución eficiente de recursos</a:t>
            </a:r>
            <a:r>
              <a:rPr lang="es" sz="1350">
                <a:solidFill>
                  <a:srgbClr val="FFFFFF"/>
                </a:solidFill>
                <a:latin typeface="Times New Roman"/>
                <a:ea typeface="Times New Roman"/>
                <a:cs typeface="Times New Roman"/>
                <a:sym typeface="Times New Roman"/>
              </a:rPr>
              <a:t>.</a:t>
            </a:r>
            <a:endParaRPr sz="1350">
              <a:solidFill>
                <a:srgbClr val="FFFFFF"/>
              </a:solidFill>
              <a:latin typeface="Times New Roman"/>
              <a:ea typeface="Times New Roman"/>
              <a:cs typeface="Times New Roman"/>
              <a:sym typeface="Times New Roman"/>
            </a:endParaRPr>
          </a:p>
          <a:p>
            <a:pPr indent="0" lvl="0" marL="0" rtl="0" algn="just">
              <a:lnSpc>
                <a:spcPct val="95000"/>
              </a:lnSpc>
              <a:spcBef>
                <a:spcPts val="1200"/>
              </a:spcBef>
              <a:spcAft>
                <a:spcPts val="1200"/>
              </a:spcAft>
              <a:buSzPts val="688"/>
              <a:buNone/>
            </a:pPr>
            <a:r>
              <a:t/>
            </a:r>
            <a:endParaRPr sz="135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93" name="Shape 193"/>
        <p:cNvGrpSpPr/>
        <p:nvPr/>
      </p:nvGrpSpPr>
      <p:grpSpPr>
        <a:xfrm>
          <a:off x="0" y="0"/>
          <a:ext cx="0" cy="0"/>
          <a:chOff x="0" y="0"/>
          <a:chExt cx="0" cy="0"/>
        </a:xfrm>
      </p:grpSpPr>
      <p:sp>
        <p:nvSpPr>
          <p:cNvPr id="194" name="Google Shape;194;p32"/>
          <p:cNvSpPr txBox="1"/>
          <p:nvPr>
            <p:ph type="title"/>
          </p:nvPr>
        </p:nvSpPr>
        <p:spPr>
          <a:xfrm>
            <a:off x="2029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195" name="Google Shape;195;p32"/>
          <p:cNvSpPr txBox="1"/>
          <p:nvPr/>
        </p:nvSpPr>
        <p:spPr>
          <a:xfrm>
            <a:off x="7062225" y="831875"/>
            <a:ext cx="1875600" cy="3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En el login, el servlet recibe email y password en JSON, verifica las credenciales con el sistema, y si son correctas crea una sesión con los datos del usuario y devuelve un JSON de éxito; si no, responde que las credenciales son incorrectas.</a:t>
            </a:r>
            <a:endParaRPr sz="1300">
              <a:solidFill>
                <a:srgbClr val="FFFFFF"/>
              </a:solidFill>
              <a:latin typeface="Proxima Nova"/>
              <a:ea typeface="Proxima Nova"/>
              <a:cs typeface="Proxima Nova"/>
              <a:sym typeface="Proxima Nova"/>
            </a:endParaRPr>
          </a:p>
        </p:txBody>
      </p:sp>
      <p:pic>
        <p:nvPicPr>
          <p:cNvPr id="196" name="Google Shape;196;p32"/>
          <p:cNvPicPr preferRelativeResize="0"/>
          <p:nvPr/>
        </p:nvPicPr>
        <p:blipFill>
          <a:blip r:embed="rId3">
            <a:alphaModFix/>
          </a:blip>
          <a:stretch>
            <a:fillRect/>
          </a:stretch>
        </p:blipFill>
        <p:spPr>
          <a:xfrm>
            <a:off x="166900" y="1396400"/>
            <a:ext cx="3198426" cy="3368226"/>
          </a:xfrm>
          <a:prstGeom prst="rect">
            <a:avLst/>
          </a:prstGeom>
          <a:noFill/>
          <a:ln>
            <a:noFill/>
          </a:ln>
        </p:spPr>
      </p:pic>
      <p:pic>
        <p:nvPicPr>
          <p:cNvPr id="197" name="Google Shape;197;p32"/>
          <p:cNvPicPr preferRelativeResize="0"/>
          <p:nvPr/>
        </p:nvPicPr>
        <p:blipFill>
          <a:blip r:embed="rId4">
            <a:alphaModFix/>
          </a:blip>
          <a:stretch>
            <a:fillRect/>
          </a:stretch>
        </p:blipFill>
        <p:spPr>
          <a:xfrm>
            <a:off x="3656763" y="1352250"/>
            <a:ext cx="3114025" cy="3456525"/>
          </a:xfrm>
          <a:prstGeom prst="rect">
            <a:avLst/>
          </a:prstGeom>
          <a:noFill/>
          <a:ln>
            <a:noFill/>
          </a:ln>
        </p:spPr>
      </p:pic>
      <p:pic>
        <p:nvPicPr>
          <p:cNvPr id="198" name="Google Shape;198;p32"/>
          <p:cNvPicPr preferRelativeResize="0"/>
          <p:nvPr/>
        </p:nvPicPr>
        <p:blipFill rotWithShape="1">
          <a:blip r:embed="rId5">
            <a:alphaModFix/>
          </a:blip>
          <a:srcRect b="8191" l="47996" r="18127" t="88333"/>
          <a:stretch/>
        </p:blipFill>
        <p:spPr>
          <a:xfrm>
            <a:off x="166900" y="914925"/>
            <a:ext cx="2060850" cy="307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02" name="Shape 202"/>
        <p:cNvGrpSpPr/>
        <p:nvPr/>
      </p:nvGrpSpPr>
      <p:grpSpPr>
        <a:xfrm>
          <a:off x="0" y="0"/>
          <a:ext cx="0" cy="0"/>
          <a:chOff x="0" y="0"/>
          <a:chExt cx="0" cy="0"/>
        </a:xfrm>
      </p:grpSpPr>
      <p:sp>
        <p:nvSpPr>
          <p:cNvPr id="203" name="Google Shape;203;p33"/>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Registro y autenticación de administradores y operadores de emergencia </a:t>
            </a:r>
            <a:r>
              <a:rPr lang="es" sz="1850">
                <a:solidFill>
                  <a:schemeClr val="lt1"/>
                </a:solidFill>
                <a:latin typeface="Arial"/>
                <a:ea typeface="Arial"/>
                <a:cs typeface="Arial"/>
                <a:sym typeface="Arial"/>
              </a:rPr>
              <a:t>(implementación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04" name="Google Shape;204;p33"/>
          <p:cNvSpPr txBox="1"/>
          <p:nvPr/>
        </p:nvSpPr>
        <p:spPr>
          <a:xfrm>
            <a:off x="6080500" y="1509725"/>
            <a:ext cx="2857200" cy="23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el Registro, en este fragmento de código el servlet revisa si hay sesión y solo permite registrar usuarios a un ADMIN.</a:t>
            </a:r>
            <a:endParaRPr sz="1300">
              <a:solidFill>
                <a:srgbClr val="FFFFFF"/>
              </a:solidFill>
              <a:latin typeface="Proxima Nova"/>
              <a:ea typeface="Proxima Nova"/>
              <a:cs typeface="Proxima Nova"/>
              <a:sym typeface="Proxima Nova"/>
            </a:endParaRPr>
          </a:p>
        </p:txBody>
      </p:sp>
      <p:pic>
        <p:nvPicPr>
          <p:cNvPr id="205" name="Google Shape;205;p33"/>
          <p:cNvPicPr preferRelativeResize="0"/>
          <p:nvPr/>
        </p:nvPicPr>
        <p:blipFill>
          <a:blip r:embed="rId3">
            <a:alphaModFix/>
          </a:blip>
          <a:stretch>
            <a:fillRect/>
          </a:stretch>
        </p:blipFill>
        <p:spPr>
          <a:xfrm>
            <a:off x="265225" y="1568675"/>
            <a:ext cx="2583300" cy="2399649"/>
          </a:xfrm>
          <a:prstGeom prst="rect">
            <a:avLst/>
          </a:prstGeom>
          <a:noFill/>
          <a:ln>
            <a:noFill/>
          </a:ln>
        </p:spPr>
      </p:pic>
      <p:pic>
        <p:nvPicPr>
          <p:cNvPr id="206" name="Google Shape;206;p33"/>
          <p:cNvPicPr preferRelativeResize="0"/>
          <p:nvPr/>
        </p:nvPicPr>
        <p:blipFill>
          <a:blip r:embed="rId4">
            <a:alphaModFix/>
          </a:blip>
          <a:stretch>
            <a:fillRect/>
          </a:stretch>
        </p:blipFill>
        <p:spPr>
          <a:xfrm>
            <a:off x="2945550" y="1568675"/>
            <a:ext cx="2979875" cy="2363525"/>
          </a:xfrm>
          <a:prstGeom prst="rect">
            <a:avLst/>
          </a:prstGeom>
          <a:noFill/>
          <a:ln>
            <a:noFill/>
          </a:ln>
        </p:spPr>
      </p:pic>
      <p:pic>
        <p:nvPicPr>
          <p:cNvPr id="207" name="Google Shape;207;p33"/>
          <p:cNvPicPr preferRelativeResize="0"/>
          <p:nvPr/>
        </p:nvPicPr>
        <p:blipFill rotWithShape="1">
          <a:blip r:embed="rId5">
            <a:alphaModFix/>
          </a:blip>
          <a:srcRect b="0" l="47610" r="17383" t="94479"/>
          <a:stretch/>
        </p:blipFill>
        <p:spPr>
          <a:xfrm>
            <a:off x="265225" y="978675"/>
            <a:ext cx="1837399" cy="352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11" name="Shape 211"/>
        <p:cNvGrpSpPr/>
        <p:nvPr/>
      </p:nvGrpSpPr>
      <p:grpSpPr>
        <a:xfrm>
          <a:off x="0" y="0"/>
          <a:ext cx="0" cy="0"/>
          <a:chOff x="0" y="0"/>
          <a:chExt cx="0" cy="0"/>
        </a:xfrm>
      </p:grpSpPr>
      <p:sp>
        <p:nvSpPr>
          <p:cNvPr id="212" name="Google Shape;212;p34"/>
          <p:cNvSpPr txBox="1"/>
          <p:nvPr>
            <p:ph type="title"/>
          </p:nvPr>
        </p:nvSpPr>
        <p:spPr>
          <a:xfrm>
            <a:off x="265225" y="257675"/>
            <a:ext cx="8520600" cy="574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Registro y autenticación de administradores y operadores de emergencia (implementación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13" name="Google Shape;213;p34"/>
          <p:cNvSpPr txBox="1"/>
          <p:nvPr/>
        </p:nvSpPr>
        <p:spPr>
          <a:xfrm>
            <a:off x="6700825" y="831875"/>
            <a:ext cx="2237100" cy="28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Luego, </a:t>
            </a:r>
            <a:r>
              <a:rPr lang="es" sz="1300">
                <a:solidFill>
                  <a:schemeClr val="lt1"/>
                </a:solidFill>
                <a:latin typeface="Proxima Nova"/>
                <a:ea typeface="Proxima Nova"/>
                <a:cs typeface="Proxima Nova"/>
                <a:sym typeface="Proxima Nova"/>
              </a:rPr>
              <a:t> si no hay sesión habilita el registro público; valida los datos enviados, comprueba que el email no exista, crea y guarda el nuevo usuario según el rol, inicia sesión automáticamente y responde con un mensaje de éxito, o con uno de restricción si quien intenta registrar no tiene permiso.</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14" name="Google Shape;214;p34" title="Captura de pantalla 2025-11-15 211437.png"/>
          <p:cNvPicPr preferRelativeResize="0"/>
          <p:nvPr/>
        </p:nvPicPr>
        <p:blipFill>
          <a:blip r:embed="rId3">
            <a:alphaModFix/>
          </a:blip>
          <a:stretch>
            <a:fillRect/>
          </a:stretch>
        </p:blipFill>
        <p:spPr>
          <a:xfrm>
            <a:off x="66300" y="1716348"/>
            <a:ext cx="3179939" cy="2593058"/>
          </a:xfrm>
          <a:prstGeom prst="rect">
            <a:avLst/>
          </a:prstGeom>
          <a:noFill/>
          <a:ln>
            <a:noFill/>
          </a:ln>
        </p:spPr>
      </p:pic>
      <p:pic>
        <p:nvPicPr>
          <p:cNvPr id="215" name="Google Shape;215;p34"/>
          <p:cNvPicPr preferRelativeResize="0"/>
          <p:nvPr/>
        </p:nvPicPr>
        <p:blipFill>
          <a:blip r:embed="rId4">
            <a:alphaModFix/>
          </a:blip>
          <a:stretch>
            <a:fillRect/>
          </a:stretch>
        </p:blipFill>
        <p:spPr>
          <a:xfrm>
            <a:off x="3306611" y="1104900"/>
            <a:ext cx="3187864" cy="2593059"/>
          </a:xfrm>
          <a:prstGeom prst="rect">
            <a:avLst/>
          </a:prstGeom>
          <a:noFill/>
          <a:ln>
            <a:noFill/>
          </a:ln>
        </p:spPr>
      </p:pic>
      <p:pic>
        <p:nvPicPr>
          <p:cNvPr id="216" name="Google Shape;216;p34"/>
          <p:cNvPicPr preferRelativeResize="0"/>
          <p:nvPr/>
        </p:nvPicPr>
        <p:blipFill>
          <a:blip r:embed="rId5">
            <a:alphaModFix/>
          </a:blip>
          <a:stretch>
            <a:fillRect/>
          </a:stretch>
        </p:blipFill>
        <p:spPr>
          <a:xfrm>
            <a:off x="3306611" y="3697958"/>
            <a:ext cx="3187862" cy="1284066"/>
          </a:xfrm>
          <a:prstGeom prst="rect">
            <a:avLst/>
          </a:prstGeom>
          <a:noFill/>
          <a:ln>
            <a:noFill/>
          </a:ln>
        </p:spPr>
      </p:pic>
      <p:pic>
        <p:nvPicPr>
          <p:cNvPr id="217" name="Google Shape;217;p34"/>
          <p:cNvPicPr preferRelativeResize="0"/>
          <p:nvPr/>
        </p:nvPicPr>
        <p:blipFill rotWithShape="1">
          <a:blip r:embed="rId6">
            <a:alphaModFix/>
          </a:blip>
          <a:srcRect b="0" l="47610" r="17383" t="94479"/>
          <a:stretch/>
        </p:blipFill>
        <p:spPr>
          <a:xfrm>
            <a:off x="265225" y="978675"/>
            <a:ext cx="1837399" cy="352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21" name="Shape 221"/>
        <p:cNvGrpSpPr/>
        <p:nvPr/>
      </p:nvGrpSpPr>
      <p:grpSpPr>
        <a:xfrm>
          <a:off x="0" y="0"/>
          <a:ext cx="0" cy="0"/>
          <a:chOff x="0" y="0"/>
          <a:chExt cx="0" cy="0"/>
        </a:xfrm>
      </p:grpSpPr>
      <p:sp>
        <p:nvSpPr>
          <p:cNvPr id="222" name="Google Shape;222;p35"/>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recursos (alimentos, medicinas, equipos de rescate).</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23" name="Google Shape;223;p35"/>
          <p:cNvSpPr txBox="1"/>
          <p:nvPr/>
        </p:nvSpPr>
        <p:spPr>
          <a:xfrm>
            <a:off x="6700825" y="831875"/>
            <a:ext cx="2237100" cy="3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En la gestión de recursos, el servlet obtiene los datos enviados en el JSON, identifica si la acción es agregar o transferir recursos, valida ubicación, tipo y cantidad, verifica que la zona exista, convierte la cantidad y el tipo correctamente, y según la acción agrega recursos o prepara una transferencia, respondiendo con un mensaje de éxito o de error según corresponda.</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27" name="Shape 227"/>
        <p:cNvGrpSpPr/>
        <p:nvPr/>
      </p:nvGrpSpPr>
      <p:grpSpPr>
        <a:xfrm>
          <a:off x="0" y="0"/>
          <a:ext cx="0" cy="0"/>
          <a:chOff x="0" y="0"/>
          <a:chExt cx="0" cy="0"/>
        </a:xfrm>
      </p:grpSpPr>
      <p:sp>
        <p:nvSpPr>
          <p:cNvPr id="228" name="Google Shape;228;p36"/>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recursos (alimentos, medicinas, equipos de rescate) (Implementacion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29" name="Google Shape;229;p36"/>
          <p:cNvSpPr txBox="1"/>
          <p:nvPr/>
        </p:nvSpPr>
        <p:spPr>
          <a:xfrm>
            <a:off x="6700825" y="831875"/>
            <a:ext cx="2237100" cy="3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En la gestión de recursos, el servlet obtiene los datos enviados en el JSON, identifica si la acción es agregar o transferir recursos, valida ubicación, tipo y cantidad, verifica que la zona exista, convierte la cantidad y el tipo correctamente, y según la acción agrega recursos o prepara una transferencia, respondiendo con un mensaje de éxito o de error según corresponda.</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30" name="Google Shape;230;p36"/>
          <p:cNvPicPr preferRelativeResize="0"/>
          <p:nvPr/>
        </p:nvPicPr>
        <p:blipFill rotWithShape="1">
          <a:blip r:embed="rId3">
            <a:alphaModFix/>
          </a:blip>
          <a:srcRect b="29126" l="49256" r="9883" t="67545"/>
          <a:stretch/>
        </p:blipFill>
        <p:spPr>
          <a:xfrm>
            <a:off x="42000" y="3686350"/>
            <a:ext cx="1895025" cy="310001"/>
          </a:xfrm>
          <a:prstGeom prst="rect">
            <a:avLst/>
          </a:prstGeom>
          <a:noFill/>
          <a:ln>
            <a:noFill/>
          </a:ln>
        </p:spPr>
      </p:pic>
      <p:pic>
        <p:nvPicPr>
          <p:cNvPr id="231" name="Google Shape;231;p36"/>
          <p:cNvPicPr preferRelativeResize="0"/>
          <p:nvPr/>
        </p:nvPicPr>
        <p:blipFill>
          <a:blip r:embed="rId4">
            <a:alphaModFix/>
          </a:blip>
          <a:stretch>
            <a:fillRect/>
          </a:stretch>
        </p:blipFill>
        <p:spPr>
          <a:xfrm>
            <a:off x="2051800" y="831863"/>
            <a:ext cx="2340424" cy="2115613"/>
          </a:xfrm>
          <a:prstGeom prst="rect">
            <a:avLst/>
          </a:prstGeom>
          <a:noFill/>
          <a:ln>
            <a:noFill/>
          </a:ln>
        </p:spPr>
      </p:pic>
      <p:pic>
        <p:nvPicPr>
          <p:cNvPr id="232" name="Google Shape;232;p36" title="Captura de pantalla 2025-11-15 215146.png"/>
          <p:cNvPicPr preferRelativeResize="0"/>
          <p:nvPr/>
        </p:nvPicPr>
        <p:blipFill>
          <a:blip r:embed="rId5">
            <a:alphaModFix/>
          </a:blip>
          <a:stretch>
            <a:fillRect/>
          </a:stretch>
        </p:blipFill>
        <p:spPr>
          <a:xfrm>
            <a:off x="42000" y="887400"/>
            <a:ext cx="1895025" cy="2004549"/>
          </a:xfrm>
          <a:prstGeom prst="rect">
            <a:avLst/>
          </a:prstGeom>
          <a:noFill/>
          <a:ln>
            <a:noFill/>
          </a:ln>
        </p:spPr>
      </p:pic>
      <p:pic>
        <p:nvPicPr>
          <p:cNvPr id="233" name="Google Shape;233;p36"/>
          <p:cNvPicPr preferRelativeResize="0"/>
          <p:nvPr/>
        </p:nvPicPr>
        <p:blipFill>
          <a:blip r:embed="rId6">
            <a:alphaModFix/>
          </a:blip>
          <a:stretch>
            <a:fillRect/>
          </a:stretch>
        </p:blipFill>
        <p:spPr>
          <a:xfrm>
            <a:off x="2051800" y="2947475"/>
            <a:ext cx="2340426" cy="1923151"/>
          </a:xfrm>
          <a:prstGeom prst="rect">
            <a:avLst/>
          </a:prstGeom>
          <a:noFill/>
          <a:ln>
            <a:noFill/>
          </a:ln>
        </p:spPr>
      </p:pic>
      <p:pic>
        <p:nvPicPr>
          <p:cNvPr id="234" name="Google Shape;234;p36"/>
          <p:cNvPicPr preferRelativeResize="0"/>
          <p:nvPr/>
        </p:nvPicPr>
        <p:blipFill>
          <a:blip r:embed="rId7">
            <a:alphaModFix/>
          </a:blip>
          <a:stretch>
            <a:fillRect/>
          </a:stretch>
        </p:blipFill>
        <p:spPr>
          <a:xfrm>
            <a:off x="4507000" y="831875"/>
            <a:ext cx="2007060" cy="2115601"/>
          </a:xfrm>
          <a:prstGeom prst="rect">
            <a:avLst/>
          </a:prstGeom>
          <a:noFill/>
          <a:ln>
            <a:noFill/>
          </a:ln>
        </p:spPr>
      </p:pic>
      <p:pic>
        <p:nvPicPr>
          <p:cNvPr id="235" name="Google Shape;235;p36"/>
          <p:cNvPicPr preferRelativeResize="0"/>
          <p:nvPr/>
        </p:nvPicPr>
        <p:blipFill>
          <a:blip r:embed="rId8">
            <a:alphaModFix/>
          </a:blip>
          <a:stretch>
            <a:fillRect/>
          </a:stretch>
        </p:blipFill>
        <p:spPr>
          <a:xfrm>
            <a:off x="4510601" y="2947475"/>
            <a:ext cx="2017825" cy="19231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39" name="Shape 239"/>
        <p:cNvGrpSpPr/>
        <p:nvPr/>
      </p:nvGrpSpPr>
      <p:grpSpPr>
        <a:xfrm>
          <a:off x="0" y="0"/>
          <a:ext cx="0" cy="0"/>
          <a:chOff x="0" y="0"/>
          <a:chExt cx="0" cy="0"/>
        </a:xfrm>
      </p:grpSpPr>
      <p:sp>
        <p:nvSpPr>
          <p:cNvPr id="240" name="Google Shape;240;p37"/>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Gestión de recursos (alimentos, medicinas, equipos de rescate) (Implementacion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41" name="Google Shape;241;p37"/>
          <p:cNvSpPr txBox="1"/>
          <p:nvPr/>
        </p:nvSpPr>
        <p:spPr>
          <a:xfrm>
            <a:off x="6700825" y="831875"/>
            <a:ext cx="2237100" cy="3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Finalmente valida que origen, destino, tipo y cantidad sean correctos, intenta transferir los recursos entre zonas usando el sistema, y devuelve un mensaje indicando si la transferencia fue exitosa o falló por recursos insuficientes o datos inválidos, manejando también errores por tipo incorrecto o fallos inesperados.</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42" name="Google Shape;242;p37"/>
          <p:cNvPicPr preferRelativeResize="0"/>
          <p:nvPr/>
        </p:nvPicPr>
        <p:blipFill rotWithShape="1">
          <a:blip r:embed="rId3">
            <a:alphaModFix/>
          </a:blip>
          <a:srcRect b="29126" l="49256" r="9883" t="67545"/>
          <a:stretch/>
        </p:blipFill>
        <p:spPr>
          <a:xfrm>
            <a:off x="149325" y="4307250"/>
            <a:ext cx="1895025" cy="310001"/>
          </a:xfrm>
          <a:prstGeom prst="rect">
            <a:avLst/>
          </a:prstGeom>
          <a:noFill/>
          <a:ln>
            <a:noFill/>
          </a:ln>
        </p:spPr>
      </p:pic>
      <p:pic>
        <p:nvPicPr>
          <p:cNvPr id="243" name="Google Shape;243;p37"/>
          <p:cNvPicPr preferRelativeResize="0"/>
          <p:nvPr/>
        </p:nvPicPr>
        <p:blipFill>
          <a:blip r:embed="rId4">
            <a:alphaModFix/>
          </a:blip>
          <a:stretch>
            <a:fillRect/>
          </a:stretch>
        </p:blipFill>
        <p:spPr>
          <a:xfrm>
            <a:off x="149325" y="886150"/>
            <a:ext cx="2553899" cy="3108875"/>
          </a:xfrm>
          <a:prstGeom prst="rect">
            <a:avLst/>
          </a:prstGeom>
          <a:noFill/>
          <a:ln>
            <a:noFill/>
          </a:ln>
        </p:spPr>
      </p:pic>
      <p:pic>
        <p:nvPicPr>
          <p:cNvPr id="244" name="Google Shape;244;p37"/>
          <p:cNvPicPr preferRelativeResize="0"/>
          <p:nvPr/>
        </p:nvPicPr>
        <p:blipFill>
          <a:blip r:embed="rId5">
            <a:alphaModFix/>
          </a:blip>
          <a:stretch>
            <a:fillRect/>
          </a:stretch>
        </p:blipFill>
        <p:spPr>
          <a:xfrm>
            <a:off x="2742125" y="831875"/>
            <a:ext cx="3394125" cy="2603750"/>
          </a:xfrm>
          <a:prstGeom prst="rect">
            <a:avLst/>
          </a:prstGeom>
          <a:noFill/>
          <a:ln>
            <a:noFill/>
          </a:ln>
        </p:spPr>
      </p:pic>
      <p:pic>
        <p:nvPicPr>
          <p:cNvPr id="245" name="Google Shape;245;p37"/>
          <p:cNvPicPr preferRelativeResize="0"/>
          <p:nvPr/>
        </p:nvPicPr>
        <p:blipFill rotWithShape="1">
          <a:blip r:embed="rId6">
            <a:alphaModFix/>
          </a:blip>
          <a:srcRect b="15880" l="0" r="0" t="2639"/>
          <a:stretch/>
        </p:blipFill>
        <p:spPr>
          <a:xfrm>
            <a:off x="6136250" y="831875"/>
            <a:ext cx="380900" cy="2603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49" name="Shape 249"/>
        <p:cNvGrpSpPr/>
        <p:nvPr/>
      </p:nvGrpSpPr>
      <p:grpSpPr>
        <a:xfrm>
          <a:off x="0" y="0"/>
          <a:ext cx="0" cy="0"/>
          <a:chOff x="0" y="0"/>
          <a:chExt cx="0" cy="0"/>
        </a:xfrm>
      </p:grpSpPr>
      <p:sp>
        <p:nvSpPr>
          <p:cNvPr id="250" name="Google Shape;250;p38"/>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Gestión de recursos (alimentos, medicinas, equipos de rescate) (Implementacion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51" name="Google Shape;251;p38"/>
          <p:cNvSpPr txBox="1"/>
          <p:nvPr/>
        </p:nvSpPr>
        <p:spPr>
          <a:xfrm>
            <a:off x="5775150" y="831875"/>
            <a:ext cx="3016800" cy="24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Para la transferencia de recursos, el servlet recibe los datos de la transferencia desde un JSON, valida origen, destino, tipo y cantidad, intenta mover los recursos entre zonas, y si la operación fue exitosa verifica si el destino quedó con recursos bajos para generar una notificación, respondiendo finalmente con un mensaje de éxito o de error según el resultado.</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52" name="Google Shape;252;p38"/>
          <p:cNvPicPr preferRelativeResize="0"/>
          <p:nvPr/>
        </p:nvPicPr>
        <p:blipFill>
          <a:blip r:embed="rId3">
            <a:alphaModFix/>
          </a:blip>
          <a:stretch>
            <a:fillRect/>
          </a:stretch>
        </p:blipFill>
        <p:spPr>
          <a:xfrm>
            <a:off x="265225" y="831875"/>
            <a:ext cx="2237101" cy="1784722"/>
          </a:xfrm>
          <a:prstGeom prst="rect">
            <a:avLst/>
          </a:prstGeom>
          <a:noFill/>
          <a:ln>
            <a:noFill/>
          </a:ln>
        </p:spPr>
      </p:pic>
      <p:pic>
        <p:nvPicPr>
          <p:cNvPr id="253" name="Google Shape;253;p38"/>
          <p:cNvPicPr preferRelativeResize="0"/>
          <p:nvPr/>
        </p:nvPicPr>
        <p:blipFill>
          <a:blip r:embed="rId4">
            <a:alphaModFix/>
          </a:blip>
          <a:stretch>
            <a:fillRect/>
          </a:stretch>
        </p:blipFill>
        <p:spPr>
          <a:xfrm>
            <a:off x="265225" y="2616600"/>
            <a:ext cx="1953725" cy="1835076"/>
          </a:xfrm>
          <a:prstGeom prst="rect">
            <a:avLst/>
          </a:prstGeom>
          <a:noFill/>
          <a:ln>
            <a:noFill/>
          </a:ln>
        </p:spPr>
      </p:pic>
      <p:pic>
        <p:nvPicPr>
          <p:cNvPr id="254" name="Google Shape;254;p38"/>
          <p:cNvPicPr preferRelativeResize="0"/>
          <p:nvPr/>
        </p:nvPicPr>
        <p:blipFill>
          <a:blip r:embed="rId5">
            <a:alphaModFix/>
          </a:blip>
          <a:stretch>
            <a:fillRect/>
          </a:stretch>
        </p:blipFill>
        <p:spPr>
          <a:xfrm>
            <a:off x="2609425" y="727200"/>
            <a:ext cx="2090857" cy="2032558"/>
          </a:xfrm>
          <a:prstGeom prst="rect">
            <a:avLst/>
          </a:prstGeom>
          <a:noFill/>
          <a:ln>
            <a:noFill/>
          </a:ln>
        </p:spPr>
      </p:pic>
      <p:pic>
        <p:nvPicPr>
          <p:cNvPr id="255" name="Google Shape;255;p38"/>
          <p:cNvPicPr preferRelativeResize="0"/>
          <p:nvPr/>
        </p:nvPicPr>
        <p:blipFill rotWithShape="1">
          <a:blip r:embed="rId6">
            <a:alphaModFix/>
          </a:blip>
          <a:srcRect b="0" l="0" r="289" t="0"/>
          <a:stretch/>
        </p:blipFill>
        <p:spPr>
          <a:xfrm>
            <a:off x="2609425" y="2759757"/>
            <a:ext cx="2084878" cy="1570868"/>
          </a:xfrm>
          <a:prstGeom prst="rect">
            <a:avLst/>
          </a:prstGeom>
          <a:noFill/>
          <a:ln>
            <a:noFill/>
          </a:ln>
        </p:spPr>
      </p:pic>
      <p:pic>
        <p:nvPicPr>
          <p:cNvPr id="256" name="Google Shape;256;p38"/>
          <p:cNvPicPr preferRelativeResize="0"/>
          <p:nvPr/>
        </p:nvPicPr>
        <p:blipFill rotWithShape="1">
          <a:blip r:embed="rId7">
            <a:alphaModFix/>
          </a:blip>
          <a:srcRect b="0" l="2846" r="0" t="0"/>
          <a:stretch/>
        </p:blipFill>
        <p:spPr>
          <a:xfrm>
            <a:off x="4694301" y="2759757"/>
            <a:ext cx="631099" cy="1570868"/>
          </a:xfrm>
          <a:prstGeom prst="rect">
            <a:avLst/>
          </a:prstGeom>
          <a:noFill/>
          <a:ln>
            <a:noFill/>
          </a:ln>
        </p:spPr>
      </p:pic>
      <p:pic>
        <p:nvPicPr>
          <p:cNvPr id="257" name="Google Shape;257;p38"/>
          <p:cNvPicPr preferRelativeResize="0"/>
          <p:nvPr/>
        </p:nvPicPr>
        <p:blipFill>
          <a:blip r:embed="rId8">
            <a:alphaModFix/>
          </a:blip>
          <a:stretch>
            <a:fillRect/>
          </a:stretch>
        </p:blipFill>
        <p:spPr>
          <a:xfrm>
            <a:off x="2609425" y="4330625"/>
            <a:ext cx="2237100" cy="586925"/>
          </a:xfrm>
          <a:prstGeom prst="rect">
            <a:avLst/>
          </a:prstGeom>
          <a:noFill/>
          <a:ln>
            <a:noFill/>
          </a:ln>
        </p:spPr>
      </p:pic>
      <p:pic>
        <p:nvPicPr>
          <p:cNvPr id="258" name="Google Shape;258;p38"/>
          <p:cNvPicPr preferRelativeResize="0"/>
          <p:nvPr/>
        </p:nvPicPr>
        <p:blipFill rotWithShape="1">
          <a:blip r:embed="rId9">
            <a:alphaModFix/>
          </a:blip>
          <a:srcRect b="25372" l="48644" r="0" t="70804"/>
          <a:stretch/>
        </p:blipFill>
        <p:spPr>
          <a:xfrm>
            <a:off x="5850100" y="3451787"/>
            <a:ext cx="2178900" cy="4126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62" name="Shape 262"/>
        <p:cNvGrpSpPr/>
        <p:nvPr/>
      </p:nvGrpSpPr>
      <p:grpSpPr>
        <a:xfrm>
          <a:off x="0" y="0"/>
          <a:ext cx="0" cy="0"/>
          <a:chOff x="0" y="0"/>
          <a:chExt cx="0" cy="0"/>
        </a:xfrm>
      </p:grpSpPr>
      <p:sp>
        <p:nvSpPr>
          <p:cNvPr id="263" name="Google Shape;263;p39"/>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chemeClr val="lt1"/>
                </a:solidFill>
                <a:latin typeface="Arial"/>
                <a:ea typeface="Arial"/>
                <a:cs typeface="Arial"/>
                <a:sym typeface="Arial"/>
              </a:rPr>
              <a:t>Gestión de recursos (alimentos, medicinas, equipos de rescate) (Implementacion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64" name="Google Shape;264;p39"/>
          <p:cNvSpPr txBox="1"/>
          <p:nvPr/>
        </p:nvSpPr>
        <p:spPr>
          <a:xfrm>
            <a:off x="5492900" y="2113175"/>
            <a:ext cx="3188100" cy="19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El servlet recibe o valida parámetros según el método invocado, accede al sistema para obtener equipos o procesar la asignación/liberación, ejecuta la operación solicitada, registra una notificación si aplica, y devuelve una respuesta indicando éxito o fallo.</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65" name="Google Shape;265;p39"/>
          <p:cNvPicPr preferRelativeResize="0"/>
          <p:nvPr/>
        </p:nvPicPr>
        <p:blipFill>
          <a:blip r:embed="rId3">
            <a:alphaModFix/>
          </a:blip>
          <a:stretch>
            <a:fillRect/>
          </a:stretch>
        </p:blipFill>
        <p:spPr>
          <a:xfrm>
            <a:off x="265225" y="907025"/>
            <a:ext cx="2298000" cy="2178074"/>
          </a:xfrm>
          <a:prstGeom prst="rect">
            <a:avLst/>
          </a:prstGeom>
          <a:noFill/>
          <a:ln>
            <a:noFill/>
          </a:ln>
        </p:spPr>
      </p:pic>
      <p:pic>
        <p:nvPicPr>
          <p:cNvPr id="266" name="Google Shape;266;p39"/>
          <p:cNvPicPr preferRelativeResize="0"/>
          <p:nvPr/>
        </p:nvPicPr>
        <p:blipFill>
          <a:blip r:embed="rId4">
            <a:alphaModFix/>
          </a:blip>
          <a:stretch>
            <a:fillRect/>
          </a:stretch>
        </p:blipFill>
        <p:spPr>
          <a:xfrm>
            <a:off x="265225" y="3085100"/>
            <a:ext cx="2297999" cy="1840750"/>
          </a:xfrm>
          <a:prstGeom prst="rect">
            <a:avLst/>
          </a:prstGeom>
          <a:noFill/>
          <a:ln>
            <a:noFill/>
          </a:ln>
        </p:spPr>
      </p:pic>
      <p:pic>
        <p:nvPicPr>
          <p:cNvPr id="267" name="Google Shape;267;p39"/>
          <p:cNvPicPr preferRelativeResize="0"/>
          <p:nvPr/>
        </p:nvPicPr>
        <p:blipFill>
          <a:blip r:embed="rId5">
            <a:alphaModFix/>
          </a:blip>
          <a:stretch>
            <a:fillRect/>
          </a:stretch>
        </p:blipFill>
        <p:spPr>
          <a:xfrm>
            <a:off x="2750425" y="907025"/>
            <a:ext cx="2218224" cy="1968025"/>
          </a:xfrm>
          <a:prstGeom prst="rect">
            <a:avLst/>
          </a:prstGeom>
          <a:noFill/>
          <a:ln>
            <a:noFill/>
          </a:ln>
        </p:spPr>
      </p:pic>
      <p:pic>
        <p:nvPicPr>
          <p:cNvPr id="268" name="Google Shape;268;p39"/>
          <p:cNvPicPr preferRelativeResize="0"/>
          <p:nvPr/>
        </p:nvPicPr>
        <p:blipFill>
          <a:blip r:embed="rId6">
            <a:alphaModFix/>
          </a:blip>
          <a:stretch>
            <a:fillRect/>
          </a:stretch>
        </p:blipFill>
        <p:spPr>
          <a:xfrm>
            <a:off x="2750425" y="2875050"/>
            <a:ext cx="2218224" cy="1398375"/>
          </a:xfrm>
          <a:prstGeom prst="rect">
            <a:avLst/>
          </a:prstGeom>
          <a:noFill/>
          <a:ln>
            <a:noFill/>
          </a:ln>
        </p:spPr>
      </p:pic>
      <p:pic>
        <p:nvPicPr>
          <p:cNvPr id="269" name="Google Shape;269;p39"/>
          <p:cNvPicPr preferRelativeResize="0"/>
          <p:nvPr/>
        </p:nvPicPr>
        <p:blipFill>
          <a:blip r:embed="rId7">
            <a:alphaModFix/>
          </a:blip>
          <a:stretch>
            <a:fillRect/>
          </a:stretch>
        </p:blipFill>
        <p:spPr>
          <a:xfrm>
            <a:off x="2750425" y="4273425"/>
            <a:ext cx="2218225" cy="568300"/>
          </a:xfrm>
          <a:prstGeom prst="rect">
            <a:avLst/>
          </a:prstGeom>
          <a:noFill/>
          <a:ln>
            <a:noFill/>
          </a:ln>
        </p:spPr>
      </p:pic>
      <p:pic>
        <p:nvPicPr>
          <p:cNvPr id="270" name="Google Shape;270;p39"/>
          <p:cNvPicPr preferRelativeResize="0"/>
          <p:nvPr/>
        </p:nvPicPr>
        <p:blipFill rotWithShape="1">
          <a:blip r:embed="rId8">
            <a:alphaModFix/>
          </a:blip>
          <a:srcRect b="42872" l="49987" r="0" t="53305"/>
          <a:stretch/>
        </p:blipFill>
        <p:spPr>
          <a:xfrm>
            <a:off x="5492900" y="1229425"/>
            <a:ext cx="3010800" cy="3870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74" name="Shape 274"/>
        <p:cNvGrpSpPr/>
        <p:nvPr/>
      </p:nvGrpSpPr>
      <p:grpSpPr>
        <a:xfrm>
          <a:off x="0" y="0"/>
          <a:ext cx="0" cy="0"/>
          <a:chOff x="0" y="0"/>
          <a:chExt cx="0" cy="0"/>
        </a:xfrm>
      </p:grpSpPr>
      <p:sp>
        <p:nvSpPr>
          <p:cNvPr id="275" name="Google Shape;275;p40"/>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Cálculo de rutas más cortas entre zonas afectadas utilizando Dijkstra</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76" name="Google Shape;276;p40"/>
          <p:cNvSpPr txBox="1"/>
          <p:nvPr/>
        </p:nvSpPr>
        <p:spPr>
          <a:xfrm>
            <a:off x="3580375" y="1610275"/>
            <a:ext cx="3269700" cy="23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El método verifica que existan origen y destino, inicializa las distancias, arranca Dijkstra poniendo el origen en la cola, procesa nodos tomando siempre el de menor tiempo acumulado, actualiza distancias y rutas previas si encuentra mejores caminos, detiene el recorrido al llegar al destino, reconstruye el camino desde destino hacia origen usando </a:t>
            </a:r>
            <a:r>
              <a:rPr lang="es" sz="1300">
                <a:solidFill>
                  <a:schemeClr val="lt1"/>
                </a:solidFill>
                <a:latin typeface="Proxima Nova"/>
                <a:ea typeface="Proxima Nova"/>
                <a:cs typeface="Proxima Nova"/>
                <a:sym typeface="Proxima Nova"/>
              </a:rPr>
              <a:t>prevRuta</a:t>
            </a:r>
            <a:r>
              <a:rPr lang="es" sz="1300">
                <a:solidFill>
                  <a:schemeClr val="lt1"/>
                </a:solidFill>
                <a:latin typeface="Proxima Nova"/>
                <a:ea typeface="Proxima Nova"/>
                <a:cs typeface="Proxima Nova"/>
                <a:sym typeface="Proxima Nova"/>
              </a:rPr>
              <a:t>, lo invierte y devuelve la lista final de segmentos.</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77" name="Google Shape;277;p40"/>
          <p:cNvPicPr preferRelativeResize="0"/>
          <p:nvPr/>
        </p:nvPicPr>
        <p:blipFill>
          <a:blip r:embed="rId3">
            <a:alphaModFix/>
          </a:blip>
          <a:stretch>
            <a:fillRect/>
          </a:stretch>
        </p:blipFill>
        <p:spPr>
          <a:xfrm>
            <a:off x="446250" y="2484325"/>
            <a:ext cx="2718250" cy="2184530"/>
          </a:xfrm>
          <a:prstGeom prst="rect">
            <a:avLst/>
          </a:prstGeom>
          <a:noFill/>
          <a:ln>
            <a:noFill/>
          </a:ln>
        </p:spPr>
      </p:pic>
      <p:pic>
        <p:nvPicPr>
          <p:cNvPr id="278" name="Google Shape;278;p40" title="Captura de pantalla 2025-11-15 233054.png"/>
          <p:cNvPicPr preferRelativeResize="0"/>
          <p:nvPr/>
        </p:nvPicPr>
        <p:blipFill>
          <a:blip r:embed="rId4">
            <a:alphaModFix/>
          </a:blip>
          <a:stretch>
            <a:fillRect/>
          </a:stretch>
        </p:blipFill>
        <p:spPr>
          <a:xfrm>
            <a:off x="446250" y="831475"/>
            <a:ext cx="2718251" cy="1652851"/>
          </a:xfrm>
          <a:prstGeom prst="rect">
            <a:avLst/>
          </a:prstGeom>
          <a:noFill/>
          <a:ln>
            <a:noFill/>
          </a:ln>
        </p:spPr>
      </p:pic>
      <p:pic>
        <p:nvPicPr>
          <p:cNvPr id="279" name="Google Shape;279;p40"/>
          <p:cNvPicPr preferRelativeResize="0"/>
          <p:nvPr/>
        </p:nvPicPr>
        <p:blipFill>
          <a:blip r:embed="rId5">
            <a:alphaModFix/>
          </a:blip>
          <a:stretch>
            <a:fillRect/>
          </a:stretch>
        </p:blipFill>
        <p:spPr>
          <a:xfrm>
            <a:off x="3657600" y="882150"/>
            <a:ext cx="1828800" cy="27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83" name="Shape 283"/>
        <p:cNvGrpSpPr/>
        <p:nvPr/>
      </p:nvGrpSpPr>
      <p:grpSpPr>
        <a:xfrm>
          <a:off x="0" y="0"/>
          <a:ext cx="0" cy="0"/>
          <a:chOff x="0" y="0"/>
          <a:chExt cx="0" cy="0"/>
        </a:xfrm>
      </p:grpSpPr>
      <p:sp>
        <p:nvSpPr>
          <p:cNvPr id="284" name="Google Shape;284;p41"/>
          <p:cNvSpPr txBox="1"/>
          <p:nvPr>
            <p:ph type="title"/>
          </p:nvPr>
        </p:nvSpPr>
        <p:spPr>
          <a:xfrm>
            <a:off x="265225" y="257675"/>
            <a:ext cx="8362800" cy="870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Cálculo de rutas más cortas entre zonas afectadas utilizando Dijkstra (Implementado en API)</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
        <p:nvSpPr>
          <p:cNvPr id="285" name="Google Shape;285;p41"/>
          <p:cNvSpPr txBox="1"/>
          <p:nvPr/>
        </p:nvSpPr>
        <p:spPr>
          <a:xfrm>
            <a:off x="5574500" y="1259475"/>
            <a:ext cx="3188100" cy="18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Proxima Nova"/>
                <a:ea typeface="Proxima Nova"/>
                <a:cs typeface="Proxima Nova"/>
                <a:sym typeface="Proxima Nova"/>
              </a:rPr>
              <a:t>El servlet recibe los parámetros de origen y destino, valida que existan, ejecuta el cálculo de la ruta óptima en el sistema, verifica el resultado, genera las estadísticas, construye el JSON de respuesta y lo envía (o devuelve un mensaje de error si no se puede calcular).</a:t>
            </a:r>
            <a:endParaRPr sz="13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p:txBody>
      </p:sp>
      <p:pic>
        <p:nvPicPr>
          <p:cNvPr id="286" name="Google Shape;286;p41"/>
          <p:cNvPicPr preferRelativeResize="0"/>
          <p:nvPr/>
        </p:nvPicPr>
        <p:blipFill>
          <a:blip r:embed="rId3">
            <a:alphaModFix/>
          </a:blip>
          <a:stretch>
            <a:fillRect/>
          </a:stretch>
        </p:blipFill>
        <p:spPr>
          <a:xfrm>
            <a:off x="2956275" y="693800"/>
            <a:ext cx="2528324" cy="2366651"/>
          </a:xfrm>
          <a:prstGeom prst="rect">
            <a:avLst/>
          </a:prstGeom>
          <a:noFill/>
          <a:ln>
            <a:noFill/>
          </a:ln>
        </p:spPr>
      </p:pic>
      <p:pic>
        <p:nvPicPr>
          <p:cNvPr id="287" name="Google Shape;287;p41"/>
          <p:cNvPicPr preferRelativeResize="0"/>
          <p:nvPr/>
        </p:nvPicPr>
        <p:blipFill>
          <a:blip r:embed="rId4">
            <a:alphaModFix/>
          </a:blip>
          <a:stretch>
            <a:fillRect/>
          </a:stretch>
        </p:blipFill>
        <p:spPr>
          <a:xfrm>
            <a:off x="2956275" y="3060450"/>
            <a:ext cx="2528326" cy="1851025"/>
          </a:xfrm>
          <a:prstGeom prst="rect">
            <a:avLst/>
          </a:prstGeom>
          <a:noFill/>
          <a:ln>
            <a:noFill/>
          </a:ln>
        </p:spPr>
      </p:pic>
      <p:pic>
        <p:nvPicPr>
          <p:cNvPr id="288" name="Google Shape;288;p41"/>
          <p:cNvPicPr preferRelativeResize="0"/>
          <p:nvPr/>
        </p:nvPicPr>
        <p:blipFill>
          <a:blip r:embed="rId5">
            <a:alphaModFix/>
          </a:blip>
          <a:stretch>
            <a:fillRect/>
          </a:stretch>
        </p:blipFill>
        <p:spPr>
          <a:xfrm>
            <a:off x="219925" y="2069725"/>
            <a:ext cx="2524039" cy="1978174"/>
          </a:xfrm>
          <a:prstGeom prst="rect">
            <a:avLst/>
          </a:prstGeom>
          <a:noFill/>
          <a:ln>
            <a:noFill/>
          </a:ln>
        </p:spPr>
      </p:pic>
      <p:pic>
        <p:nvPicPr>
          <p:cNvPr id="289" name="Google Shape;289;p41"/>
          <p:cNvPicPr preferRelativeResize="0"/>
          <p:nvPr/>
        </p:nvPicPr>
        <p:blipFill>
          <a:blip r:embed="rId6">
            <a:alphaModFix/>
          </a:blip>
          <a:stretch>
            <a:fillRect/>
          </a:stretch>
        </p:blipFill>
        <p:spPr>
          <a:xfrm>
            <a:off x="219925" y="3983429"/>
            <a:ext cx="2524036" cy="550407"/>
          </a:xfrm>
          <a:prstGeom prst="rect">
            <a:avLst/>
          </a:prstGeom>
          <a:noFill/>
          <a:ln>
            <a:noFill/>
          </a:ln>
        </p:spPr>
      </p:pic>
      <p:pic>
        <p:nvPicPr>
          <p:cNvPr id="290" name="Google Shape;290;p41"/>
          <p:cNvPicPr preferRelativeResize="0"/>
          <p:nvPr/>
        </p:nvPicPr>
        <p:blipFill rotWithShape="1">
          <a:blip r:embed="rId7">
            <a:alphaModFix/>
          </a:blip>
          <a:srcRect b="32157" l="47674" r="0" t="63504"/>
          <a:stretch/>
        </p:blipFill>
        <p:spPr>
          <a:xfrm>
            <a:off x="219938" y="1405500"/>
            <a:ext cx="2524025" cy="387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Características del sistema</a:t>
            </a:r>
            <a:endParaRPr>
              <a:solidFill>
                <a:srgbClr val="FFFFFF"/>
              </a:solidFill>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4325" lvl="0" marL="457200" rtl="0" algn="just">
              <a:lnSpc>
                <a:spcPct val="95000"/>
              </a:lnSpc>
              <a:spcBef>
                <a:spcPts val="1200"/>
              </a:spcBef>
              <a:spcAft>
                <a:spcPts val="0"/>
              </a:spcAft>
              <a:buClr>
                <a:srgbClr val="F3F3F3"/>
              </a:buClr>
              <a:buSzPts val="1350"/>
              <a:buFont typeface="Arial"/>
              <a:buChar char="●"/>
            </a:pPr>
            <a:r>
              <a:rPr lang="es" sz="1350">
                <a:solidFill>
                  <a:srgbClr val="FFFFFF"/>
                </a:solidFill>
              </a:rPr>
              <a:t>Registro y autenticación: Los administradores podrán acceder al sistema para gestionar los recursos y las rutas.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Gestión de recursos: El sistema debe gestionar diferentes tipos de recursos (alimentos, medicinas, equipos de rescate, etc.) y su distribución a las zonas afectadas.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Planificación de evacuaciones: El sistema debe ser capaz de gestionar y priorizar las evacuaciones de personas según el nivel de urgencia de cada zona.</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Asignación de equipos de rescate: Los equipos de rescate (médicos, bomberos, etc.) serán asignados a las zonas más afectadas en función de las rutas más cortas y los recursos disponibles.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Simulación de rutas de transporte: El sistema debe poder simular rutas de transporte entre las zonas afectadas y calcular las rutas más eficientes usando algoritmos de caminos más cortos.</a:t>
            </a:r>
            <a:br>
              <a:rPr lang="es" sz="1350">
                <a:solidFill>
                  <a:srgbClr val="FFFFFF"/>
                </a:solidFill>
              </a:rPr>
            </a:br>
            <a:endParaRPr sz="1350">
              <a:solidFill>
                <a:srgbClr val="FFFFFF"/>
              </a:solidFill>
            </a:endParaRPr>
          </a:p>
          <a:p>
            <a:pPr indent="-314325" lvl="0" marL="457200" rtl="0" algn="just">
              <a:lnSpc>
                <a:spcPct val="95000"/>
              </a:lnSpc>
              <a:spcBef>
                <a:spcPts val="0"/>
              </a:spcBef>
              <a:spcAft>
                <a:spcPts val="0"/>
              </a:spcAft>
              <a:buClr>
                <a:srgbClr val="F3F3F3"/>
              </a:buClr>
              <a:buSzPts val="1350"/>
              <a:buFont typeface="Arial"/>
              <a:buChar char="●"/>
            </a:pPr>
            <a:r>
              <a:rPr lang="es" sz="1350">
                <a:solidFill>
                  <a:srgbClr val="FFFFFF"/>
                </a:solidFill>
              </a:rPr>
              <a:t>Visualización gráfica: El sistema debe permitir visualizar un mapa interactivo de las ubicaciones y las rutas disponibles, destacando las zonas con mayor necesidad de recursos y equipos de rescate.</a:t>
            </a:r>
            <a:br>
              <a:rPr lang="es" sz="1350">
                <a:solidFill>
                  <a:srgbClr val="FFFFFF"/>
                </a:solidFill>
              </a:rPr>
            </a:br>
            <a:endParaRPr sz="1350">
              <a:solidFill>
                <a:srgbClr val="F3F3F3"/>
              </a:solidFill>
            </a:endParaRPr>
          </a:p>
          <a:p>
            <a:pPr indent="0" lvl="0" marL="0" rtl="0" algn="just">
              <a:lnSpc>
                <a:spcPct val="75000"/>
              </a:lnSpc>
              <a:spcBef>
                <a:spcPts val="1200"/>
              </a:spcBef>
              <a:spcAft>
                <a:spcPts val="1200"/>
              </a:spcAft>
              <a:buSzPts val="430"/>
              <a:buNone/>
            </a:pPr>
            <a:r>
              <a:t/>
            </a:r>
            <a:endParaRPr sz="44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94" name="Shape 294"/>
        <p:cNvGrpSpPr/>
        <p:nvPr/>
      </p:nvGrpSpPr>
      <p:grpSpPr>
        <a:xfrm>
          <a:off x="0" y="0"/>
          <a:ext cx="0" cy="0"/>
          <a:chOff x="0" y="0"/>
          <a:chExt cx="0" cy="0"/>
        </a:xfrm>
      </p:grpSpPr>
      <p:sp>
        <p:nvSpPr>
          <p:cNvPr id="295" name="Google Shape;295;p42"/>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Distribución de recursos según la urgencia y la proximidad de las zonas afectadas</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299" name="Shape 299"/>
        <p:cNvGrpSpPr/>
        <p:nvPr/>
      </p:nvGrpSpPr>
      <p:grpSpPr>
        <a:xfrm>
          <a:off x="0" y="0"/>
          <a:ext cx="0" cy="0"/>
          <a:chOff x="0" y="0"/>
          <a:chExt cx="0" cy="0"/>
        </a:xfrm>
      </p:grpSpPr>
      <p:sp>
        <p:nvSpPr>
          <p:cNvPr id="300" name="Google Shape;300;p43"/>
          <p:cNvSpPr txBox="1"/>
          <p:nvPr>
            <p:ph type="title"/>
          </p:nvPr>
        </p:nvSpPr>
        <p:spPr>
          <a:xfrm>
            <a:off x="265225" y="257675"/>
            <a:ext cx="8520600" cy="780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Distribución de recursos según la urgencia y la proximidad de las zonas afectadas (</a:t>
            </a:r>
            <a:r>
              <a:rPr lang="es" sz="1850">
                <a:solidFill>
                  <a:srgbClr val="FFFFFF"/>
                </a:solidFill>
                <a:latin typeface="Arial"/>
                <a:ea typeface="Arial"/>
                <a:cs typeface="Arial"/>
                <a:sym typeface="Arial"/>
              </a:rPr>
              <a:t>implementación</a:t>
            </a:r>
            <a:r>
              <a:rPr lang="es" sz="1850">
                <a:solidFill>
                  <a:srgbClr val="FFFFFF"/>
                </a:solidFill>
                <a:latin typeface="Arial"/>
                <a:ea typeface="Arial"/>
                <a:cs typeface="Arial"/>
                <a:sym typeface="Arial"/>
              </a:rPr>
              <a:t> API)</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04" name="Shape 304"/>
        <p:cNvGrpSpPr/>
        <p:nvPr/>
      </p:nvGrpSpPr>
      <p:grpSpPr>
        <a:xfrm>
          <a:off x="0" y="0"/>
          <a:ext cx="0" cy="0"/>
          <a:chOff x="0" y="0"/>
          <a:chExt cx="0" cy="0"/>
        </a:xfrm>
      </p:grpSpPr>
      <p:sp>
        <p:nvSpPr>
          <p:cNvPr id="305" name="Google Shape;305;p44"/>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la evacuación de personas, con priorización basada en el nivel de riesgo de cada zona</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09" name="Shape 309"/>
        <p:cNvGrpSpPr/>
        <p:nvPr/>
      </p:nvGrpSpPr>
      <p:grpSpPr>
        <a:xfrm>
          <a:off x="0" y="0"/>
          <a:ext cx="0" cy="0"/>
          <a:chOff x="0" y="0"/>
          <a:chExt cx="0" cy="0"/>
        </a:xfrm>
      </p:grpSpPr>
      <p:sp>
        <p:nvSpPr>
          <p:cNvPr id="310" name="Google Shape;310;p45"/>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Gestión de la evacuación de personas, con priorización basada en el nivel de riesgo de cada zona (implementación API)</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14" name="Shape 314"/>
        <p:cNvGrpSpPr/>
        <p:nvPr/>
      </p:nvGrpSpPr>
      <p:grpSpPr>
        <a:xfrm>
          <a:off x="0" y="0"/>
          <a:ext cx="0" cy="0"/>
          <a:chOff x="0" y="0"/>
          <a:chExt cx="0" cy="0"/>
        </a:xfrm>
      </p:grpSpPr>
      <p:sp>
        <p:nvSpPr>
          <p:cNvPr id="315" name="Google Shape;315;p46"/>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Visualización interactiva del grafo de ubicaciones y rutas de transporte</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19" name="Shape 319"/>
        <p:cNvGrpSpPr/>
        <p:nvPr/>
      </p:nvGrpSpPr>
      <p:grpSpPr>
        <a:xfrm>
          <a:off x="0" y="0"/>
          <a:ext cx="0" cy="0"/>
          <a:chOff x="0" y="0"/>
          <a:chExt cx="0" cy="0"/>
        </a:xfrm>
      </p:grpSpPr>
      <p:sp>
        <p:nvSpPr>
          <p:cNvPr id="320" name="Google Shape;320;p47"/>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Visualización interactiva del grafo de ubicaciones y rutas de transporte (implementación API)</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24" name="Shape 324"/>
        <p:cNvGrpSpPr/>
        <p:nvPr/>
      </p:nvGrpSpPr>
      <p:grpSpPr>
        <a:xfrm>
          <a:off x="0" y="0"/>
          <a:ext cx="0" cy="0"/>
          <a:chOff x="0" y="0"/>
          <a:chExt cx="0" cy="0"/>
        </a:xfrm>
      </p:grpSpPr>
      <p:sp>
        <p:nvSpPr>
          <p:cNvPr id="325" name="Google Shape;325;p48"/>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Reportes y estadísticas sobre el estado de las zonas y recursos.</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329" name="Shape 329"/>
        <p:cNvGrpSpPr/>
        <p:nvPr/>
      </p:nvGrpSpPr>
      <p:grpSpPr>
        <a:xfrm>
          <a:off x="0" y="0"/>
          <a:ext cx="0" cy="0"/>
          <a:chOff x="0" y="0"/>
          <a:chExt cx="0" cy="0"/>
        </a:xfrm>
      </p:grpSpPr>
      <p:sp>
        <p:nvSpPr>
          <p:cNvPr id="330" name="Google Shape;330;p49"/>
          <p:cNvSpPr txBox="1"/>
          <p:nvPr>
            <p:ph type="title"/>
          </p:nvPr>
        </p:nvSpPr>
        <p:spPr>
          <a:xfrm>
            <a:off x="265225" y="257675"/>
            <a:ext cx="8520600" cy="38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s" sz="1850">
                <a:solidFill>
                  <a:srgbClr val="FFFFFF"/>
                </a:solidFill>
                <a:latin typeface="Arial"/>
                <a:ea typeface="Arial"/>
                <a:cs typeface="Arial"/>
                <a:sym typeface="Arial"/>
              </a:rPr>
              <a:t>Reportes y estadísticas sobre el estado de las zonas y recursos (implementación API)</a:t>
            </a:r>
            <a:br>
              <a:rPr lang="es" sz="1100">
                <a:solidFill>
                  <a:srgbClr val="000000"/>
                </a:solidFill>
                <a:latin typeface="Arial"/>
                <a:ea typeface="Arial"/>
                <a:cs typeface="Arial"/>
                <a:sym typeface="Arial"/>
              </a:rPr>
            </a:b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lnSpc>
                <a:spcPct val="115000"/>
              </a:lnSpc>
              <a:spcBef>
                <a:spcPts val="1200"/>
              </a:spcBef>
              <a:spcAft>
                <a:spcPts val="0"/>
              </a:spcAft>
              <a:buNone/>
            </a:pPr>
            <a:r>
              <a:t/>
            </a:r>
            <a:endParaRPr sz="1850">
              <a:solidFill>
                <a:srgbClr val="FFFFFF"/>
              </a:solidFill>
              <a:latin typeface="Arial"/>
              <a:ea typeface="Arial"/>
              <a:cs typeface="Arial"/>
              <a:sym typeface="Arial"/>
            </a:endParaRPr>
          </a:p>
          <a:p>
            <a:pPr indent="0" lvl="0" marL="0" rtl="0" algn="l">
              <a:spcBef>
                <a:spcPts val="1200"/>
              </a:spcBef>
              <a:spcAft>
                <a:spcPts val="0"/>
              </a:spcAft>
              <a:buNone/>
            </a:pPr>
            <a:r>
              <a:rPr lang="es">
                <a:solidFill>
                  <a:srgbClr val="FFFFFF"/>
                </a:solidFill>
              </a:rPr>
              <a:t>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Roles del sistema</a:t>
            </a:r>
            <a:endParaRPr>
              <a:solidFill>
                <a:srgbClr val="FFFFFF"/>
              </a:solidFill>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just">
              <a:spcBef>
                <a:spcPts val="1200"/>
              </a:spcBef>
              <a:spcAft>
                <a:spcPts val="0"/>
              </a:spcAft>
              <a:buClr>
                <a:srgbClr val="FFFFFF"/>
              </a:buClr>
              <a:buSzPts val="1100"/>
              <a:buFont typeface="Arial"/>
              <a:buChar char="●"/>
            </a:pPr>
            <a:r>
              <a:rPr lang="es" sz="1350">
                <a:solidFill>
                  <a:srgbClr val="FFFFFF"/>
                </a:solidFill>
              </a:rPr>
              <a:t>Administrador:</a:t>
            </a:r>
            <a:br>
              <a:rPr lang="es" sz="1350">
                <a:solidFill>
                  <a:srgbClr val="FFFFFF"/>
                </a:solidFill>
              </a:rPr>
            </a:b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Gestionar los recursos disponibles (alimentos, medicinas, equipos de rescate, etc.).</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Asignar recursos a las zonas afectadas.</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Definir rutas de transporte entre las ubicaciones afectadas.</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Generar informes sobre el estado de las zonas y los recursos.</a:t>
            </a:r>
            <a:br>
              <a:rPr lang="es" sz="1350">
                <a:solidFill>
                  <a:srgbClr val="FFFFFF"/>
                </a:solidFill>
              </a:rPr>
            </a:br>
            <a:endParaRPr sz="1350">
              <a:solidFill>
                <a:srgbClr val="FFFFFF"/>
              </a:solidFill>
            </a:endParaRPr>
          </a:p>
          <a:p>
            <a:pPr indent="-298450" lvl="0" marL="457200" rtl="0" algn="just">
              <a:spcBef>
                <a:spcPts val="0"/>
              </a:spcBef>
              <a:spcAft>
                <a:spcPts val="0"/>
              </a:spcAft>
              <a:buClr>
                <a:srgbClr val="FFFFFF"/>
              </a:buClr>
              <a:buSzPts val="1100"/>
              <a:buFont typeface="Arial"/>
              <a:buChar char="●"/>
            </a:pPr>
            <a:r>
              <a:rPr lang="es" sz="1350">
                <a:solidFill>
                  <a:srgbClr val="FFFFFF"/>
                </a:solidFill>
              </a:rPr>
              <a:t>Operador de emergencia:</a:t>
            </a:r>
            <a:br>
              <a:rPr lang="es" sz="1350">
                <a:solidFill>
                  <a:srgbClr val="FFFFFF"/>
                </a:solidFill>
              </a:rPr>
            </a:b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Monitorear el estado de las ubicaciones afectadas y actualizar la situación en tiempo real.</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Priorizar evacuaciones según la urgencia.</a:t>
            </a:r>
            <a:endParaRPr sz="1350">
              <a:solidFill>
                <a:srgbClr val="FFFFFF"/>
              </a:solidFill>
            </a:endParaRPr>
          </a:p>
          <a:p>
            <a:pPr indent="-298450" lvl="1" marL="914400" rtl="0" algn="l">
              <a:spcBef>
                <a:spcPts val="0"/>
              </a:spcBef>
              <a:spcAft>
                <a:spcPts val="0"/>
              </a:spcAft>
              <a:buClr>
                <a:srgbClr val="FFFFFF"/>
              </a:buClr>
              <a:buSzPts val="1100"/>
              <a:buFont typeface="Arial"/>
              <a:buChar char="○"/>
            </a:pPr>
            <a:r>
              <a:rPr lang="es" sz="1350">
                <a:solidFill>
                  <a:srgbClr val="FFFFFF"/>
                </a:solidFill>
              </a:rPr>
              <a:t>Coordinar la distribución de recursos entre las zonas afectadas.</a:t>
            </a:r>
            <a:endParaRPr sz="1200">
              <a:solidFill>
                <a:srgbClr val="FFFFFF"/>
              </a:solidFill>
              <a:latin typeface="Times New Roman"/>
              <a:ea typeface="Times New Roman"/>
              <a:cs typeface="Times New Roman"/>
              <a:sym typeface="Times New Roman"/>
            </a:endParaRPr>
          </a:p>
          <a:p>
            <a:pPr indent="0" lvl="0" marL="457200" rtl="0" algn="just">
              <a:lnSpc>
                <a:spcPct val="95000"/>
              </a:lnSpc>
              <a:spcBef>
                <a:spcPts val="1200"/>
              </a:spcBef>
              <a:spcAft>
                <a:spcPts val="1200"/>
              </a:spcAft>
              <a:buNone/>
            </a:pPr>
            <a:r>
              <a:t/>
            </a:r>
            <a:endParaRPr sz="135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Diagrama de clases </a:t>
            </a:r>
            <a:r>
              <a:rPr lang="es" sz="1688">
                <a:solidFill>
                  <a:srgbClr val="FFFFFF"/>
                </a:solidFill>
              </a:rPr>
              <a:t>(para mejor visualización ver el pdf adjunto en el repositorio)</a:t>
            </a:r>
            <a:endParaRPr sz="1688">
              <a:solidFill>
                <a:srgbClr val="FFFFFF"/>
              </a:solidFill>
            </a:endParaRPr>
          </a:p>
        </p:txBody>
      </p:sp>
      <p:pic>
        <p:nvPicPr>
          <p:cNvPr id="84" name="Google Shape;84;p17"/>
          <p:cNvPicPr preferRelativeResize="0"/>
          <p:nvPr/>
        </p:nvPicPr>
        <p:blipFill>
          <a:blip r:embed="rId3">
            <a:alphaModFix/>
          </a:blip>
          <a:stretch>
            <a:fillRect/>
          </a:stretch>
        </p:blipFill>
        <p:spPr>
          <a:xfrm>
            <a:off x="892850" y="1113625"/>
            <a:ext cx="7174226" cy="358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219900" y="2120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466">
                <a:solidFill>
                  <a:srgbClr val="FFFFFF"/>
                </a:solidFill>
              </a:rPr>
              <a:t>Interfaces de usuario </a:t>
            </a:r>
            <a:r>
              <a:rPr lang="es">
                <a:solidFill>
                  <a:srgbClr val="FFFFFF"/>
                </a:solidFill>
              </a:rPr>
              <a:t> </a:t>
            </a:r>
            <a:endParaRPr sz="1688">
              <a:solidFill>
                <a:srgbClr val="FFFFFF"/>
              </a:solidFill>
            </a:endParaRPr>
          </a:p>
          <a:p>
            <a:pPr indent="0" lvl="0" marL="0" rtl="0" algn="l">
              <a:spcBef>
                <a:spcPts val="0"/>
              </a:spcBef>
              <a:spcAft>
                <a:spcPts val="0"/>
              </a:spcAft>
              <a:buNone/>
            </a:pPr>
            <a:r>
              <a:t/>
            </a:r>
            <a:endParaRPr sz="1688">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Login </a:t>
            </a:r>
            <a:endParaRPr>
              <a:solidFill>
                <a:srgbClr val="FFFFFF"/>
              </a:solidFill>
            </a:endParaRPr>
          </a:p>
        </p:txBody>
      </p:sp>
      <p:pic>
        <p:nvPicPr>
          <p:cNvPr id="95" name="Google Shape;95;p19"/>
          <p:cNvPicPr preferRelativeResize="0"/>
          <p:nvPr/>
        </p:nvPicPr>
        <p:blipFill>
          <a:blip r:embed="rId3">
            <a:alphaModFix/>
          </a:blip>
          <a:stretch>
            <a:fillRect/>
          </a:stretch>
        </p:blipFill>
        <p:spPr>
          <a:xfrm>
            <a:off x="383575" y="1126650"/>
            <a:ext cx="6337848" cy="3540749"/>
          </a:xfrm>
          <a:prstGeom prst="rect">
            <a:avLst/>
          </a:prstGeom>
          <a:noFill/>
          <a:ln>
            <a:noFill/>
          </a:ln>
        </p:spPr>
      </p:pic>
      <p:sp>
        <p:nvSpPr>
          <p:cNvPr id="96" name="Google Shape;96;p19"/>
          <p:cNvSpPr txBox="1"/>
          <p:nvPr/>
        </p:nvSpPr>
        <p:spPr>
          <a:xfrm>
            <a:off x="6874175" y="1112550"/>
            <a:ext cx="2120700" cy="3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Correspondiente al inicio de sesión, se debe ingresar el correo y contraseña del usuario, se validan las credenciales y dependiendo de si coinciden o no se muestra un mensaje de credenciales incorrectas o se accede al panel de control.</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Cuenta con opción de registro que redirige directamente a la respectiva GUI.</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Registro</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pic>
        <p:nvPicPr>
          <p:cNvPr id="102" name="Google Shape;102;p20"/>
          <p:cNvPicPr preferRelativeResize="0"/>
          <p:nvPr/>
        </p:nvPicPr>
        <p:blipFill>
          <a:blip r:embed="rId3">
            <a:alphaModFix/>
          </a:blip>
          <a:stretch>
            <a:fillRect/>
          </a:stretch>
        </p:blipFill>
        <p:spPr>
          <a:xfrm>
            <a:off x="314225" y="1115450"/>
            <a:ext cx="6452126" cy="3706725"/>
          </a:xfrm>
          <a:prstGeom prst="rect">
            <a:avLst/>
          </a:prstGeom>
          <a:noFill/>
          <a:ln>
            <a:noFill/>
          </a:ln>
        </p:spPr>
      </p:pic>
      <p:sp>
        <p:nvSpPr>
          <p:cNvPr id="103" name="Google Shape;103;p20"/>
          <p:cNvSpPr txBox="1"/>
          <p:nvPr/>
        </p:nvSpPr>
        <p:spPr>
          <a:xfrm>
            <a:off x="6919100" y="1085500"/>
            <a:ext cx="2066700" cy="3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Para la creación de usuarios, se ingresa el nombre, correo y contraseña, finalmente se elige uno de los 2 roles y se hace el registro.</a:t>
            </a:r>
            <a:endParaRPr sz="1300">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29AA"/>
            </a:gs>
            <a:gs pos="45000">
              <a:srgbClr val="361E74"/>
            </a:gs>
            <a:gs pos="100000">
              <a:srgbClr val="1E123D"/>
            </a:gs>
          </a:gsLst>
          <a:path path="circle">
            <a:fillToRect b="50%" l="50%" r="50%" t="50%"/>
          </a:path>
          <a:tileRect/>
        </a:grad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265225" y="34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Inicio y panel de control</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s">
                <a:solidFill>
                  <a:srgbClr val="FFFFFF"/>
                </a:solidFill>
              </a:rPr>
              <a:t> </a:t>
            </a:r>
            <a:endParaRPr>
              <a:solidFill>
                <a:srgbClr val="FFFFFF"/>
              </a:solidFill>
            </a:endParaRPr>
          </a:p>
        </p:txBody>
      </p:sp>
      <p:sp>
        <p:nvSpPr>
          <p:cNvPr id="109" name="Google Shape;109;p21"/>
          <p:cNvSpPr txBox="1"/>
          <p:nvPr/>
        </p:nvSpPr>
        <p:spPr>
          <a:xfrm>
            <a:off x="323500" y="3529650"/>
            <a:ext cx="8462400" cy="11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rgbClr val="FFFFFF"/>
                </a:solidFill>
                <a:latin typeface="Proxima Nova"/>
                <a:ea typeface="Proxima Nova"/>
                <a:cs typeface="Proxima Nova"/>
                <a:sym typeface="Proxima Nova"/>
              </a:rPr>
              <a:t>Se muestran datos generales de las zonas, rutas, recursos disponibles y evacuaciones, </a:t>
            </a:r>
            <a:r>
              <a:rPr lang="es" sz="1300">
                <a:solidFill>
                  <a:srgbClr val="FFFFFF"/>
                </a:solidFill>
                <a:latin typeface="Proxima Nova"/>
                <a:ea typeface="Proxima Nova"/>
                <a:cs typeface="Proxima Nova"/>
                <a:sym typeface="Proxima Nova"/>
              </a:rPr>
              <a:t>así</a:t>
            </a:r>
            <a:r>
              <a:rPr lang="es" sz="1300">
                <a:solidFill>
                  <a:srgbClr val="FFFFFF"/>
                </a:solidFill>
                <a:latin typeface="Proxima Nova"/>
                <a:ea typeface="Proxima Nova"/>
                <a:cs typeface="Proxima Nova"/>
                <a:sym typeface="Proxima Nova"/>
              </a:rPr>
              <a:t> mismo se cuenta con un panel de control para la gestión de todo el sistem</a:t>
            </a:r>
            <a:r>
              <a:rPr lang="es" sz="1300">
                <a:solidFill>
                  <a:srgbClr val="FFFFFF"/>
                </a:solidFill>
                <a:latin typeface="Proxima Nova"/>
                <a:ea typeface="Proxima Nova"/>
                <a:cs typeface="Proxima Nova"/>
                <a:sym typeface="Proxima Nova"/>
              </a:rPr>
              <a:t>a.</a:t>
            </a:r>
            <a:endParaRPr sz="1300">
              <a:solidFill>
                <a:srgbClr val="FFFFFF"/>
              </a:solidFill>
              <a:latin typeface="Proxima Nova"/>
              <a:ea typeface="Proxima Nova"/>
              <a:cs typeface="Proxima Nova"/>
              <a:sym typeface="Proxima Nova"/>
            </a:endParaRPr>
          </a:p>
        </p:txBody>
      </p:sp>
      <p:pic>
        <p:nvPicPr>
          <p:cNvPr id="110" name="Google Shape;110;p21"/>
          <p:cNvPicPr preferRelativeResize="0"/>
          <p:nvPr/>
        </p:nvPicPr>
        <p:blipFill>
          <a:blip r:embed="rId3">
            <a:alphaModFix/>
          </a:blip>
          <a:stretch>
            <a:fillRect/>
          </a:stretch>
        </p:blipFill>
        <p:spPr>
          <a:xfrm>
            <a:off x="323500" y="1107225"/>
            <a:ext cx="8462400" cy="22517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